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8"/>
  </p:notesMasterIdLst>
  <p:sldIdLst>
    <p:sldId id="256" r:id="rId2"/>
    <p:sldId id="289" r:id="rId3"/>
    <p:sldId id="290" r:id="rId4"/>
    <p:sldId id="292" r:id="rId5"/>
    <p:sldId id="291" r:id="rId6"/>
    <p:sldId id="293" r:id="rId7"/>
    <p:sldId id="286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10" autoAdjust="0"/>
  </p:normalViewPr>
  <p:slideViewPr>
    <p:cSldViewPr>
      <p:cViewPr>
        <p:scale>
          <a:sx n="60" d="100"/>
          <a:sy n="60" d="100"/>
        </p:scale>
        <p:origin x="348" y="120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46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https://www.eleparts.co.kr/goods/view?no=6402564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17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https://medium.com/may-i-lab/%EB%9D%BC%EC%A6%88%EB%B2%A0%EB%A6%AC%ED%8C%8C%EC%9D%B4%EC%97%90-%EB%9D%BC%EC%A6%88%EB%B9%84%EC%95%88-%EC%84%A4%EC%B9%98%ED%95%98%EA%B8%B0-deec7eef1e44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399620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106660"/>
            <a:ext cx="12192000" cy="46986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467565" y="4365104"/>
            <a:ext cx="5256870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  <a:buNone/>
              <a:defRPr/>
            </a:pPr>
            <a:r>
              <a:rPr lang="ko-KR" altLang="en-US" b="1" spc="-151" dirty="0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공군사관학교 </a:t>
            </a:r>
            <a:r>
              <a:rPr lang="ko-KR" altLang="en-US" b="1" spc="-151" dirty="0" err="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교</a:t>
            </a:r>
            <a:r>
              <a:rPr lang="ko-KR" altLang="en-US" b="1" spc="-151" dirty="0" err="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수</a:t>
            </a:r>
            <a:r>
              <a:rPr lang="ko-KR" altLang="en-US" b="1" spc="-151" dirty="0" err="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부</a:t>
            </a:r>
            <a:r>
              <a:rPr lang="ko-KR" altLang="en-US" b="1" spc="-151" dirty="0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b="1" spc="-151" dirty="0" err="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이학처</a:t>
            </a:r>
            <a:r>
              <a:rPr lang="ko-KR" altLang="en-US" b="1" spc="-151" dirty="0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 컴퓨터과학과</a:t>
            </a:r>
          </a:p>
          <a:p>
            <a:pPr algn="ctr">
              <a:buClr>
                <a:schemeClr val="bg1"/>
              </a:buClr>
              <a:buNone/>
              <a:defRPr/>
            </a:pPr>
            <a:endParaRPr lang="ko-KR" altLang="en-US" b="1" spc="-151" dirty="0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b="1" spc="-151" dirty="0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대위 </a:t>
            </a:r>
            <a:r>
              <a:rPr lang="ko-KR" altLang="en-US" b="1" spc="-151" dirty="0" err="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정윤교</a:t>
            </a:r>
            <a:endParaRPr lang="ko-KR" altLang="en-US" b="1" spc="-151" dirty="0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그림 8"/>
          <p:cNvPicPr>
            <a:picLocks noChangeAspect="1"/>
          </p:cNvPicPr>
          <p:nvPr userDrawn="1"/>
        </p:nvPicPr>
        <p:blipFill rotWithShape="1">
          <a:blip r:embed="rId2"/>
          <a:srcRect b="3520"/>
          <a:stretch>
            <a:fillRect/>
          </a:stretch>
        </p:blipFill>
        <p:spPr>
          <a:xfrm>
            <a:off x="90761" y="6362278"/>
            <a:ext cx="1747911" cy="409847"/>
          </a:xfrm>
          <a:prstGeom prst="rect">
            <a:avLst/>
          </a:prstGeom>
        </p:spPr>
      </p:pic>
      <p:sp>
        <p:nvSpPr>
          <p:cNvPr id="20" name="TextBox 21"/>
          <p:cNvSpPr txBox="1"/>
          <p:nvPr userDrawn="1"/>
        </p:nvSpPr>
        <p:spPr>
          <a:xfrm>
            <a:off x="8400256" y="6424188"/>
            <a:ext cx="3625080" cy="31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kumimoji="0" lang="en-US" altLang="ko-KR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21-1</a:t>
            </a:r>
            <a:r>
              <a:rPr kumimoji="0" lang="ko-KR" altLang="en-US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500" b="0" i="0" u="none" strike="noStrike" kern="1200" cap="none" spc="-151" normalizeH="0" baseline="0" dirty="0" err="1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임베디드시스템</a:t>
            </a:r>
            <a:r>
              <a:rPr kumimoji="0" lang="ko-KR" altLang="en-US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(4</a:t>
            </a:r>
            <a:r>
              <a:rPr kumimoji="0" lang="ko-KR" altLang="en-US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학년 전공심화</a:t>
            </a:r>
            <a:r>
              <a:rPr kumimoji="0" lang="en-US" altLang="ko-KR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500" b="0" i="0" u="none" strike="noStrike" kern="1200" cap="none" spc="-151" normalizeH="0" baseline="0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제목 20"/>
          <p:cNvSpPr>
            <a:spLocks noGrp="1"/>
          </p:cNvSpPr>
          <p:nvPr>
            <p:ph type="title"/>
          </p:nvPr>
        </p:nvSpPr>
        <p:spPr>
          <a:xfrm>
            <a:off x="838200" y="2511076"/>
            <a:ext cx="10515600" cy="1325563"/>
          </a:xfrm>
        </p:spPr>
        <p:txBody>
          <a:bodyPr>
            <a:normAutofit/>
          </a:bodyPr>
          <a:lstStyle>
            <a:lvl1pPr>
              <a:defRPr lang="ko-KR" altLang="en-US" sz="4000" b="1" kern="1200" spc="-151" dirty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146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32DE-6FAD-4208-9D15-0B64EFC6DAE4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9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8CDC-CF1B-4449-A927-E1A2F13DE393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1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9408368" y="0"/>
            <a:ext cx="2783632" cy="120482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3440" y="64182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>
          <a:xfrm>
            <a:off x="263525" y="1737023"/>
            <a:ext cx="11521107" cy="421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5" name="제목 34"/>
          <p:cNvSpPr>
            <a:spLocks noGrp="1"/>
          </p:cNvSpPr>
          <p:nvPr>
            <p:ph type="title"/>
          </p:nvPr>
        </p:nvSpPr>
        <p:spPr>
          <a:xfrm>
            <a:off x="147911" y="524261"/>
            <a:ext cx="9260457" cy="68022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FE3C-DC6B-4767-871C-6AE8AEF0E818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0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49C8-1AAD-4EEF-8EC2-9D965E11AB85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0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285D-E6D2-456E-A1A8-6BAB5A8FE8DC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87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B36A-0CD8-40D4-8C83-8C2D7760252D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9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AF17-1398-42E9-80E4-CC7BA16EFEFD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42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BFE1E-09C7-46AA-84AF-097D25FFE152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3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F929-4F39-48E8-8E9F-56EC49BBBA38}" type="datetime1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C26D-0475-459D-A432-524B877A6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8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0702C-924E-4153-8B4A-D7102F14EAC0}" type="datetime1">
              <a:rPr lang="ko-KR" altLang="en-US" smtClean="0"/>
              <a:t>2021-03-30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7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 smtClean="0"/>
              <a:t>&lt;#&gt;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3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399620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1106660"/>
            <a:ext cx="12192000" cy="46986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467565" y="4365104"/>
            <a:ext cx="5256870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  <a:buNone/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공군사관학교 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교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수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effectLst/>
              </a:rPr>
              <a:t>부</a:t>
            </a: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 이학처 컴퓨터과학과</a:t>
            </a:r>
          </a:p>
          <a:p>
            <a:pPr algn="ctr">
              <a:buClr>
                <a:schemeClr val="bg1"/>
              </a:buClr>
              <a:buNone/>
              <a:defRPr/>
            </a:pPr>
            <a:endParaRPr lang="ko-KR" altLang="en-US" b="1" spc="-151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b="1" spc="-151">
                <a:ln w="3175"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</a:rPr>
              <a:t>대위 정윤교</a:t>
            </a:r>
          </a:p>
        </p:txBody>
      </p:sp>
      <p:pic>
        <p:nvPicPr>
          <p:cNvPr id="23" name="그림 8"/>
          <p:cNvPicPr>
            <a:picLocks noChangeAspect="1"/>
          </p:cNvPicPr>
          <p:nvPr/>
        </p:nvPicPr>
        <p:blipFill rotWithShape="1">
          <a:blip r:embed="rId3"/>
          <a:srcRect b="3520"/>
          <a:stretch>
            <a:fillRect/>
          </a:stretch>
        </p:blipFill>
        <p:spPr>
          <a:xfrm>
            <a:off x="90761" y="6362278"/>
            <a:ext cx="1747911" cy="409847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973542" y="2733685"/>
            <a:ext cx="8244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lang="en-US" altLang="ko-KR" sz="4000" b="1" spc="-151" dirty="0" smtClean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lang="ko-KR" altLang="en-US" sz="4000" b="1" spc="-151" dirty="0" smtClean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라즈베리파이 소개</a:t>
            </a:r>
            <a:endParaRPr kumimoji="0" lang="ko-KR" altLang="en-US" sz="4000" b="1" i="0" u="none" strike="noStrike" kern="1200" cap="none" spc="-151" normalizeH="0" baseline="0" dirty="0">
              <a:ln w="3175">
                <a:solidFill>
                  <a:srgbClr val="F2F2F2"/>
                </a:solidFill>
              </a:ln>
              <a:solidFill>
                <a:srgbClr val="FFFFFF"/>
              </a:solidFill>
              <a:effectLst/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400256" y="6424188"/>
            <a:ext cx="3625080" cy="31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None/>
              <a:defRPr/>
            </a:pP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21-1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임베디드시스템 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(4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학년 전공심화</a:t>
            </a:r>
            <a:r>
              <a:rPr kumimoji="0" lang="en-US" altLang="ko-KR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500" b="0" i="0" u="none" strike="noStrike" kern="1200" cap="none" spc="-151" normalizeH="0" baseline="0">
                <a:ln w="3175">
                  <a:solidFill>
                    <a:srgbClr val="F2F2F2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도 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408" y="1989401"/>
            <a:ext cx="5750822" cy="3639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4941" y="2095471"/>
            <a:ext cx="3257348" cy="24856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98074" y="4710473"/>
            <a:ext cx="32104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System</a:t>
            </a:r>
          </a:p>
        </p:txBody>
      </p:sp>
      <p:sp>
        <p:nvSpPr>
          <p:cNvPr id="12" name="오른쪽 화살표 11"/>
          <p:cNvSpPr/>
          <p:nvPr/>
        </p:nvSpPr>
        <p:spPr>
          <a:xfrm rot="10800000" flipV="1">
            <a:off x="6735500" y="3774605"/>
            <a:ext cx="800660" cy="316281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3" name="직사각형 12"/>
          <p:cNvSpPr/>
          <p:nvPr/>
        </p:nvSpPr>
        <p:spPr>
          <a:xfrm>
            <a:off x="8618115" y="5213998"/>
            <a:ext cx="19704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내장형 시스템</a:t>
            </a:r>
            <a:r>
              <a:rPr lang="en-US" altLang="ko-K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2" animBg="1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도 입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567809"/>
            <a:ext cx="7347877" cy="41916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56631" y="5759476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Tmon몬소리OTF Black"/>
                <a:ea typeface="Tmon몬소리OTF Black"/>
              </a:rPr>
              <a:t> 임베디드 시스템의 글로벌 시장규모 예측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53886" y="1706376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Arial Rounded MT Bold"/>
                <a:ea typeface="+mj-ea"/>
              </a:rPr>
              <a:t>(</a:t>
            </a:r>
            <a:r>
              <a:rPr lang="ko-KR" altLang="en-US" sz="1200">
                <a:latin typeface="Arial Rounded MT Bold"/>
                <a:ea typeface="+mj-ea"/>
              </a:rPr>
              <a:t>연 평균 성장률</a:t>
            </a:r>
            <a:r>
              <a:rPr lang="en-US" altLang="ko-KR" sz="1200">
                <a:latin typeface="Arial Rounded MT Bold"/>
                <a:ea typeface="+mj-ea"/>
              </a:rPr>
              <a:t>)</a:t>
            </a:r>
            <a:endParaRPr lang="ko-KR" altLang="en-US" sz="1200">
              <a:latin typeface="Arial Rounded MT Bold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4272" y="2624634"/>
            <a:ext cx="33650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시장규모</a:t>
            </a:r>
            <a:r>
              <a:rPr lang="en-US" altLang="ko-K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800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억 달러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/>
                <a:ea typeface="굴림"/>
              </a:rPr>
              <a:t>↑</a:t>
            </a:r>
            <a:endParaRPr lang="en-US" altLang="ko-KR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/>
              <a:ea typeface="굴림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44272" y="4044442"/>
            <a:ext cx="3090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 평균 성장률</a:t>
            </a:r>
            <a:r>
              <a:rPr lang="en-US" altLang="ko-KR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7.1%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281" y="1756343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정의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6281" y="2473331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활용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281" y="3186922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특징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281" y="3900513"/>
            <a:ext cx="540060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임베디드 시스템의 설계</a:t>
            </a:r>
            <a:endParaRPr lang="en-US" altLang="ko-KR" sz="280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1"/>
      <p:bldP spid="20" grpId="2"/>
      <p:bldP spid="31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1.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정의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기술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3352" y="4529249"/>
            <a:ext cx="3744416" cy="3932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ko-KR" altLang="en-US" sz="2000">
              <a:latin typeface="나눔스퀘어_ac Bold"/>
              <a:ea typeface="나눔스퀘어_ac Bold"/>
            </a:endParaRPr>
          </a:p>
        </p:txBody>
      </p:sp>
      <p:sp>
        <p:nvSpPr>
          <p:cNvPr id="1030" name="모서리가 둥근 직사각형 1029"/>
          <p:cNvSpPr/>
          <p:nvPr/>
        </p:nvSpPr>
        <p:spPr>
          <a:xfrm>
            <a:off x="7248128" y="3429000"/>
            <a:ext cx="2448272" cy="72008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임베디드 소프트웨어</a:t>
            </a:r>
          </a:p>
        </p:txBody>
      </p:sp>
      <p:grpSp>
        <p:nvGrpSpPr>
          <p:cNvPr id="1063" name="그룹 1062"/>
          <p:cNvGrpSpPr/>
          <p:nvPr/>
        </p:nvGrpSpPr>
        <p:grpSpPr>
          <a:xfrm>
            <a:off x="5267886" y="1916832"/>
            <a:ext cx="6408756" cy="3888432"/>
            <a:chOff x="5267885" y="1916832"/>
            <a:chExt cx="6408756" cy="3888432"/>
          </a:xfrm>
        </p:grpSpPr>
        <p:sp>
          <p:nvSpPr>
            <p:cNvPr id="1031" name="타원 1030"/>
            <p:cNvSpPr/>
            <p:nvPr/>
          </p:nvSpPr>
          <p:spPr>
            <a:xfrm>
              <a:off x="5267885" y="2636912"/>
              <a:ext cx="1620202" cy="108012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2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휴대기기</a:t>
              </a:r>
            </a:p>
          </p:txBody>
        </p:sp>
        <p:sp>
          <p:nvSpPr>
            <p:cNvPr id="1033" name="타원 1032"/>
            <p:cNvSpPr/>
            <p:nvPr/>
          </p:nvSpPr>
          <p:spPr>
            <a:xfrm>
              <a:off x="5303912" y="400506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자동차</a:t>
              </a:r>
            </a:p>
          </p:txBody>
        </p:sp>
        <p:sp>
          <p:nvSpPr>
            <p:cNvPr id="1034" name="타원 1033"/>
            <p:cNvSpPr/>
            <p:nvPr/>
          </p:nvSpPr>
          <p:spPr>
            <a:xfrm>
              <a:off x="6816080" y="472514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통신</a:t>
              </a:r>
            </a:p>
          </p:txBody>
        </p:sp>
        <p:sp>
          <p:nvSpPr>
            <p:cNvPr id="1035" name="타원 1034"/>
            <p:cNvSpPr/>
            <p:nvPr/>
          </p:nvSpPr>
          <p:spPr>
            <a:xfrm>
              <a:off x="8544272" y="472514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의료</a:t>
              </a:r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6816081" y="1916832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가전제품</a:t>
              </a:r>
            </a:p>
          </p:txBody>
        </p:sp>
        <p:sp>
          <p:nvSpPr>
            <p:cNvPr id="1037" name="타원 1036"/>
            <p:cNvSpPr/>
            <p:nvPr/>
          </p:nvSpPr>
          <p:spPr>
            <a:xfrm>
              <a:off x="8544273" y="1916832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교육</a:t>
              </a:r>
            </a:p>
          </p:txBody>
        </p:sp>
        <p:sp>
          <p:nvSpPr>
            <p:cNvPr id="1041" name="타원 1040"/>
            <p:cNvSpPr/>
            <p:nvPr/>
          </p:nvSpPr>
          <p:spPr>
            <a:xfrm>
              <a:off x="10056440" y="2636912"/>
              <a:ext cx="1620202" cy="108012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2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국방</a:t>
              </a:r>
            </a:p>
          </p:txBody>
        </p:sp>
        <p:sp>
          <p:nvSpPr>
            <p:cNvPr id="1042" name="타원 1041"/>
            <p:cNvSpPr/>
            <p:nvPr/>
          </p:nvSpPr>
          <p:spPr>
            <a:xfrm>
              <a:off x="10056440" y="4005064"/>
              <a:ext cx="1620202" cy="108012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5A5A5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교통</a:t>
              </a:r>
            </a:p>
          </p:txBody>
        </p:sp>
      </p:grpSp>
      <p:sp>
        <p:nvSpPr>
          <p:cNvPr id="1047" name="오른쪽 화살표 1046"/>
          <p:cNvSpPr/>
          <p:nvPr/>
        </p:nvSpPr>
        <p:spPr>
          <a:xfrm rot="16200000">
            <a:off x="7561835" y="3094635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8" name="오른쪽 화살표 1047"/>
          <p:cNvSpPr/>
          <p:nvPr/>
        </p:nvSpPr>
        <p:spPr>
          <a:xfrm rot="16200000">
            <a:off x="9218019" y="3094634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9" name="오른쪽 화살표 1048"/>
          <p:cNvSpPr/>
          <p:nvPr/>
        </p:nvSpPr>
        <p:spPr>
          <a:xfrm rot="5400000" flipV="1">
            <a:off x="7561835" y="4318771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0" name="오른쪽 화살표 1049"/>
          <p:cNvSpPr/>
          <p:nvPr/>
        </p:nvSpPr>
        <p:spPr>
          <a:xfrm rot="5400000" flipV="1">
            <a:off x="9218019" y="4318771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1" name="오른쪽 화살표 1050"/>
          <p:cNvSpPr/>
          <p:nvPr/>
        </p:nvSpPr>
        <p:spPr>
          <a:xfrm rot="8463174" flipV="1">
            <a:off x="6860805" y="4069622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2" name="오른쪽 화살표 1051"/>
          <p:cNvSpPr/>
          <p:nvPr/>
        </p:nvSpPr>
        <p:spPr>
          <a:xfrm rot="12663373" flipV="1">
            <a:off x="6859202" y="3402083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4" name="오른쪽 화살표 1053"/>
          <p:cNvSpPr/>
          <p:nvPr/>
        </p:nvSpPr>
        <p:spPr>
          <a:xfrm rot="1966953" flipV="1">
            <a:off x="9748189" y="4098693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5" name="오른쪽 화살표 1054"/>
          <p:cNvSpPr/>
          <p:nvPr/>
        </p:nvSpPr>
        <p:spPr>
          <a:xfrm rot="19627160" flipV="1">
            <a:off x="9753621" y="3370709"/>
            <a:ext cx="308689" cy="216024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7" name="TextBox 29"/>
          <p:cNvSpPr txBox="1"/>
          <p:nvPr/>
        </p:nvSpPr>
        <p:spPr>
          <a:xfrm>
            <a:off x="623392" y="4057396"/>
            <a:ext cx="4896544" cy="9984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스마트 기기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자동차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무인 항공기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/>
            </a:r>
            <a:b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</a:b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사물인터넷 등 연결된 세상을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  <a:t/>
            </a:r>
            <a:b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</a:rPr>
            </a:b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</a:rPr>
              <a:t>구축하기 위한 핵심 기술</a:t>
            </a:r>
          </a:p>
        </p:txBody>
      </p:sp>
      <p:sp>
        <p:nvSpPr>
          <p:cNvPr id="1058" name="TextBox 30"/>
          <p:cNvSpPr txBox="1"/>
          <p:nvPr/>
        </p:nvSpPr>
        <p:spPr>
          <a:xfrm>
            <a:off x="610716" y="2631297"/>
            <a:ext cx="4765204" cy="10053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ko-KR" altLang="en-US" sz="2000"/>
              <a:t>사물에 컴퓨터와 소프트웨어, </a:t>
            </a:r>
            <a:r>
              <a:rPr lang="en-US" altLang="ko-KR" sz="2000"/>
              <a:t/>
            </a:r>
            <a:br>
              <a:rPr lang="en-US" altLang="ko-KR" sz="2000"/>
            </a:br>
            <a:r>
              <a:rPr lang="ko-KR" altLang="en-US" sz="2000"/>
              <a:t>통신기술을 내장</a:t>
            </a:r>
            <a:r>
              <a:rPr lang="en-US" altLang="ko-KR" sz="2000"/>
              <a:t>(Embed)</a:t>
            </a:r>
            <a:r>
              <a:rPr lang="ko-KR" altLang="en-US" sz="2000"/>
              <a:t>시켜 </a:t>
            </a:r>
            <a:br>
              <a:rPr lang="ko-KR" altLang="en-US" sz="2000"/>
            </a:br>
            <a:r>
              <a:rPr lang="ko-KR" altLang="en-US" sz="2000"/>
              <a:t>지능을 부여하는 기술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2" animBg="1"/>
      <p:bldP spid="1063" grpId="1" animBg="1"/>
      <p:bldP spid="1047" grpId="3" animBg="1"/>
      <p:bldP spid="1048" grpId="4" animBg="1"/>
      <p:bldP spid="1049" grpId="5" animBg="1"/>
      <p:bldP spid="1050" grpId="6" animBg="1"/>
      <p:bldP spid="1051" grpId="7" animBg="1"/>
      <p:bldP spid="1052" grpId="8" animBg="1"/>
      <p:bldP spid="1054" grpId="9" animBg="1"/>
      <p:bldP spid="1055" grpId="10" animBg="1"/>
      <p:bldP spid="1057" grpId="11" animBg="1"/>
      <p:bldP spid="10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1.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정의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컴퓨터 </a:t>
            </a:r>
            <a:r>
              <a:rPr lang="ko-KR" altLang="en-US" sz="2000" b="1">
                <a:solidFill>
                  <a:srgbClr val="000000"/>
                </a:solidFill>
              </a:rPr>
              <a:t>하드웨어</a:t>
            </a:r>
            <a:r>
              <a:rPr lang="ko-KR" altLang="en-US" sz="2000">
                <a:solidFill>
                  <a:srgbClr val="000000"/>
                </a:solidFill>
              </a:rPr>
              <a:t>와 </a:t>
            </a:r>
            <a:r>
              <a:rPr lang="ko-KR" altLang="en-US" sz="2000" b="1">
                <a:solidFill>
                  <a:srgbClr val="000000"/>
                </a:solidFill>
              </a:rPr>
              <a:t>소프트웨어</a:t>
            </a:r>
            <a:r>
              <a:rPr lang="ko-KR" altLang="en-US" sz="2000">
                <a:solidFill>
                  <a:srgbClr val="000000"/>
                </a:solidFill>
              </a:rPr>
              <a:t>가 조합되어 </a:t>
            </a:r>
            <a:r>
              <a:rPr lang="ko-KR" altLang="en-US" sz="2000" b="1">
                <a:solidFill>
                  <a:srgbClr val="000000"/>
                </a:solidFill>
              </a:rPr>
              <a:t>특정한 목적</a:t>
            </a:r>
            <a:r>
              <a:rPr lang="ko-KR" altLang="en-US" sz="2000">
                <a:solidFill>
                  <a:srgbClr val="000000"/>
                </a:solidFill>
              </a:rPr>
              <a:t>을 수행하는 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5400" y="3685035"/>
            <a:ext cx="2664296" cy="1872208"/>
            <a:chOff x="695400" y="3685035"/>
            <a:chExt cx="2664296" cy="187220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95400" y="3685035"/>
              <a:ext cx="2664296" cy="18722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하드웨어</a:t>
              </a:r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39416" y="4261099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>
                  <a:solidFill>
                    <a:schemeClr val="lt1"/>
                  </a:solidFill>
                </a:rPr>
                <a:t>프로세서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39416" y="4674097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메모리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39416" y="5087095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입출력장치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55840" y="3685035"/>
            <a:ext cx="2664296" cy="1872208"/>
            <a:chOff x="4655840" y="3685035"/>
            <a:chExt cx="2664296" cy="187220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655840" y="3685035"/>
              <a:ext cx="2664296" cy="1872208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</a:rPr>
                <a:t>소프트웨어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99855" y="4261099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운영체제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799855" y="4674097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시스템 소프트웨어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799855" y="5087095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응용 소프트웨어</a:t>
              </a:r>
            </a:p>
          </p:txBody>
        </p:sp>
      </p:grpSp>
      <p:sp>
        <p:nvSpPr>
          <p:cNvPr id="24" name="덧셈 기호 23"/>
          <p:cNvSpPr/>
          <p:nvPr/>
        </p:nvSpPr>
        <p:spPr>
          <a:xfrm>
            <a:off x="3359696" y="4117083"/>
            <a:ext cx="1224153" cy="1224153"/>
          </a:xfrm>
          <a:prstGeom prst="mathPlus">
            <a:avLst>
              <a:gd name="adj1" fmla="val 147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등호 1"/>
          <p:cNvSpPr/>
          <p:nvPr/>
        </p:nvSpPr>
        <p:spPr>
          <a:xfrm>
            <a:off x="7392144" y="4301857"/>
            <a:ext cx="1243774" cy="815155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801552" y="3685035"/>
            <a:ext cx="2664296" cy="1872208"/>
          </a:xfrm>
          <a:prstGeom prst="roundRect">
            <a:avLst>
              <a:gd name="adj" fmla="val 16667"/>
            </a:avLst>
          </a:prstGeom>
          <a:ln>
            <a:headEnd w="med" len="med"/>
            <a:tailEnd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임베디드 </a:t>
            </a:r>
            <a:r>
              <a:rPr kumimoji="0" lang="en-US" altLang="ko-KR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/>
            </a:r>
            <a:br>
              <a:rPr kumimoji="0" lang="en-US" altLang="ko-KR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시스템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24" grpId="1" animBg="1"/>
      <p:bldP spid="2" grpId="2" animBg="1"/>
      <p:bldP spid="25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7608" y="1687810"/>
            <a:ext cx="7022240" cy="43805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전자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가전 기기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320" b="17900"/>
          <a:stretch>
            <a:fillRect/>
          </a:stretch>
        </p:blipFill>
        <p:spPr>
          <a:xfrm>
            <a:off x="1404961" y="2265438"/>
            <a:ext cx="2962847" cy="1562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8821" y="2265439"/>
            <a:ext cx="2622421" cy="156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6345" y="4118183"/>
            <a:ext cx="2220483" cy="1664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88209" y="4461633"/>
            <a:ext cx="2919759" cy="1338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00256" y="2265438"/>
            <a:ext cx="2575073" cy="156290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14" name="직사각형 13"/>
          <p:cNvSpPr/>
          <p:nvPr/>
        </p:nvSpPr>
        <p:spPr>
          <a:xfrm>
            <a:off x="4015032" y="576139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에어컨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86471" y="3828343"/>
            <a:ext cx="999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스마트 </a:t>
            </a:r>
            <a:r>
              <a:rPr lang="en-US" altLang="ko-KR" sz="1400"/>
              <a:t>TV</a:t>
            </a:r>
            <a:endParaRPr lang="ko-KR" altLang="en-US" sz="1400"/>
          </a:p>
        </p:txBody>
      </p:sp>
      <p:sp>
        <p:nvSpPr>
          <p:cNvPr id="18" name="직사각형 17"/>
          <p:cNvSpPr/>
          <p:nvPr/>
        </p:nvSpPr>
        <p:spPr>
          <a:xfrm>
            <a:off x="5868394" y="382834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냉장고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11540" y="3828343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AI </a:t>
            </a:r>
            <a:r>
              <a:rPr lang="ko-KR" altLang="en-US" sz="1400"/>
              <a:t>스피커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33593" y="5760818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가정용 보안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3"/>
      <p:bldP spid="16" grpId="0"/>
      <p:bldP spid="18" grpId="1"/>
      <p:bldP spid="20" grpId="2"/>
      <p:bldP spid="23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2.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4104456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의료 기기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1319" y="2436165"/>
            <a:ext cx="3388481" cy="2507476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63946" y="2348880"/>
            <a:ext cx="2384582" cy="2682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2546" y="2442994"/>
            <a:ext cx="2649682" cy="249381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12" name="직사각형 11"/>
          <p:cNvSpPr/>
          <p:nvPr/>
        </p:nvSpPr>
        <p:spPr>
          <a:xfrm>
            <a:off x="1462340" y="5074987"/>
            <a:ext cx="223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혈압 및 심장 박동 모니터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73126" y="5074987"/>
            <a:ext cx="1144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심박 조율기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948833" y="5074987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원격 수술 및 감독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  <p:bldP spid="14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7910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3. </a:t>
            </a:r>
            <a:r>
              <a:rPr lang="ko-KR" altLang="en-US" sz="3200">
                <a:solidFill>
                  <a:schemeClr val="bg1"/>
                </a:solidFill>
              </a:rPr>
              <a:t>임베디드 시스템의 특징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2" y="1420525"/>
            <a:ext cx="7632848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시스템과 범용 컴퓨터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59496" y="2159443"/>
          <a:ext cx="9217023" cy="371782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7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2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8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임베디드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범용 컴퓨터 </a:t>
                      </a:r>
                      <a:r>
                        <a:rPr lang="en-US" altLang="ko-KR"/>
                        <a:t>(Desktop)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CPU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저전력</a:t>
                      </a: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, </a:t>
                      </a: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저사양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고성능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메모리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저용량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고용량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보조기억장치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Flash memory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HDD, SDD</a:t>
                      </a:r>
                      <a:r>
                        <a:rPr lang="en-US" altLang="ko-KR" baseline="0">
                          <a:solidFill>
                            <a:srgbClr val="DAE3F3"/>
                          </a:solidFill>
                        </a:rPr>
                        <a:t> </a:t>
                      </a:r>
                      <a:r>
                        <a:rPr lang="ko-KR" altLang="en-US" baseline="0">
                          <a:solidFill>
                            <a:srgbClr val="DAE3F3"/>
                          </a:solidFill>
                        </a:rPr>
                        <a:t>등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주변장치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제한됨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다양함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7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운영체제</a:t>
                      </a:r>
                      <a:r>
                        <a:rPr lang="en-US" altLang="ko-KR"/>
                        <a:t>(OS)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Linux, </a:t>
                      </a:r>
                      <a:r>
                        <a:rPr lang="ko-KR" altLang="en-US">
                          <a:solidFill>
                            <a:srgbClr val="DAE3F3"/>
                          </a:solidFill>
                        </a:rPr>
                        <a:t>실시간 운영체제</a:t>
                      </a: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(RTOS)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rgbClr val="DAE3F3"/>
                          </a:solidFill>
                        </a:rPr>
                        <a:t>Windows, Linux, macOS</a:t>
                      </a:r>
                      <a:endParaRPr lang="ko-KR" altLang="en-US">
                        <a:solidFill>
                          <a:srgbClr val="DAE3F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개발환경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크로스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네이티브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25946" y="2996952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저전력</a:t>
            </a:r>
            <a:r>
              <a:rPr lang="en-US" altLang="ko-KR"/>
              <a:t>, </a:t>
            </a:r>
            <a:r>
              <a:rPr lang="ko-KR" altLang="en-US"/>
              <a:t>저사양                        고성능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5960" y="3440115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저용량                             고용량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42868" y="3861244"/>
            <a:ext cx="4857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Flash memory                    HDD, SSD </a:t>
            </a:r>
            <a:r>
              <a:rPr lang="ko-KR" altLang="en-US"/>
              <a:t>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5960" y="4299658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제한됨                             다양함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7822" y="4747178"/>
            <a:ext cx="278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Linux, </a:t>
            </a:r>
            <a:r>
              <a:rPr lang="ko-KR" altLang="en-US"/>
              <a:t>실시간 운영체제</a:t>
            </a:r>
          </a:p>
          <a:p>
            <a:pPr algn="ctr">
              <a:defRPr/>
            </a:pPr>
            <a:r>
              <a:rPr lang="en-US" altLang="ko-KR"/>
              <a:t>(RTOS)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58945" y="5478275"/>
            <a:ext cx="458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크로스 개발                     네이티브 개발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08306" y="4892782"/>
            <a:ext cx="278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Windows, Linux, macOS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1"/>
      <p:bldP spid="14" grpId="2"/>
      <p:bldP spid="16" grpId="3"/>
      <p:bldP spid="18" grpId="4"/>
      <p:bldP spid="20" grpId="6"/>
      <p:bldP spid="24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왼쪽 중괄호 2"/>
          <p:cNvSpPr/>
          <p:nvPr/>
        </p:nvSpPr>
        <p:spPr>
          <a:xfrm>
            <a:off x="2852639" y="2258040"/>
            <a:ext cx="547005" cy="285373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왼쪽 중괄호 10"/>
          <p:cNvSpPr/>
          <p:nvPr/>
        </p:nvSpPr>
        <p:spPr>
          <a:xfrm>
            <a:off x="4292799" y="2258040"/>
            <a:ext cx="547005" cy="1269556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왼쪽 중괄호 11"/>
          <p:cNvSpPr/>
          <p:nvPr/>
        </p:nvSpPr>
        <p:spPr>
          <a:xfrm>
            <a:off x="4292798" y="3649578"/>
            <a:ext cx="547005" cy="223224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2852639" y="5233754"/>
            <a:ext cx="547005" cy="64807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12679" y="2645704"/>
            <a:ext cx="121379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응용</a:t>
            </a:r>
          </a:p>
          <a:p>
            <a:pPr algn="ctr">
              <a:defRPr/>
            </a:pPr>
            <a:r>
              <a:rPr lang="ko-KR" altLang="en-US" sz="1500">
                <a:ln w="0"/>
              </a:rPr>
              <a:t>프로그램 부</a:t>
            </a:r>
            <a:endParaRPr lang="en-US" altLang="ko-KR" sz="1500">
              <a:ln w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8479" y="4596425"/>
            <a:ext cx="69762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1500">
                <a:ln w="0"/>
              </a:rPr>
              <a:t>OS </a:t>
            </a:r>
            <a:r>
              <a:rPr lang="ko-KR" altLang="en-US" sz="1500">
                <a:ln w="0"/>
              </a:rPr>
              <a:t>부</a:t>
            </a:r>
            <a:endParaRPr lang="en-US" altLang="ko-KR" sz="1500">
              <a:ln w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3512" y="3510209"/>
            <a:ext cx="1146468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소프트웨어</a:t>
            </a:r>
            <a:endParaRPr lang="en-US" altLang="ko-KR" sz="1500">
              <a:ln w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15833" y="5388513"/>
            <a:ext cx="95410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1500">
                <a:ln w="0"/>
              </a:rPr>
              <a:t>하드웨어</a:t>
            </a:r>
            <a:endParaRPr lang="en-US" altLang="ko-KR" sz="1500">
              <a:ln w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39804" y="2159444"/>
            <a:ext cx="5438775" cy="3790950"/>
            <a:chOff x="4839804" y="2159444"/>
            <a:chExt cx="5438775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39804" y="2159444"/>
              <a:ext cx="5438775" cy="37909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63940" y="2646284"/>
              <a:ext cx="1400175" cy="37725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919924" y="3131611"/>
              <a:ext cx="1400175" cy="352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216068" y="4840159"/>
              <a:ext cx="1895475" cy="27161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74461" y="3750527"/>
              <a:ext cx="690926" cy="381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33538" y="3750527"/>
              <a:ext cx="1022689" cy="381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957263" y="5319036"/>
              <a:ext cx="1352550" cy="514350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6381222" y="3152509"/>
              <a:ext cx="731290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500">
                  <a:ln w="0"/>
                </a:rPr>
                <a:t>API </a:t>
              </a:r>
              <a:r>
                <a:rPr lang="ko-KR" altLang="en-US" sz="1500">
                  <a:ln w="0"/>
                </a:rPr>
                <a:t>등</a:t>
              </a:r>
              <a:endParaRPr lang="en-US" altLang="ko-KR" sz="1500">
                <a:ln w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43790" y="2719587"/>
              <a:ext cx="1406154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응용 프로그램</a:t>
              </a:r>
              <a:endParaRPr lang="en-US" altLang="ko-KR" sz="1500">
                <a:ln w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518300" y="3746638"/>
              <a:ext cx="569388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커널</a:t>
              </a:r>
              <a:endParaRPr lang="en-US" altLang="ko-KR" sz="1500">
                <a:ln w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65304" y="3751438"/>
              <a:ext cx="1021434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각종 스택</a:t>
              </a:r>
              <a:endParaRPr lang="en-US" altLang="ko-KR" sz="1500">
                <a:ln w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87558" y="4815376"/>
              <a:ext cx="1790876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디바이스 드라이버</a:t>
              </a:r>
              <a:endParaRPr lang="en-US" altLang="ko-KR" sz="1500">
                <a:ln w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156485" y="5396207"/>
              <a:ext cx="954107" cy="3231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ko-KR" altLang="en-US" sz="1500">
                  <a:ln w="0"/>
                </a:rPr>
                <a:t>하드웨어</a:t>
              </a:r>
              <a:endParaRPr lang="en-US" altLang="ko-KR" sz="1500">
                <a:ln w="0"/>
              </a:endParaRP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4" animBg="1"/>
      <p:bldP spid="12" grpId="5" animBg="1"/>
      <p:bldP spid="13" grpId="1" animBg="1"/>
      <p:bldP spid="14" grpId="7"/>
      <p:bldP spid="18" grpId="6"/>
      <p:bldP spid="20" grpId="3"/>
      <p:bldP spid="2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라즈베리파이란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영국의 </a:t>
            </a:r>
            <a:r>
              <a:rPr lang="ko-KR" altLang="en-US" dirty="0" err="1"/>
              <a:t>라즈베리</a:t>
            </a:r>
            <a:r>
              <a:rPr lang="ko-KR" altLang="en-US" dirty="0"/>
              <a:t> 파이 재단에서 개발한 초소형 </a:t>
            </a:r>
            <a:r>
              <a:rPr lang="ko-KR" altLang="en-US" dirty="0" err="1"/>
              <a:t>싱글보드</a:t>
            </a:r>
            <a:r>
              <a:rPr lang="ko-KR" altLang="en-US" dirty="0"/>
              <a:t> 컴퓨터</a:t>
            </a:r>
          </a:p>
          <a:p>
            <a:pPr lvl="1"/>
            <a:r>
              <a:rPr lang="ko-KR" altLang="en-US" dirty="0"/>
              <a:t>가격이 저렴하며 성능이 우수함 </a:t>
            </a:r>
          </a:p>
          <a:p>
            <a:endParaRPr lang="en-US" altLang="ko-KR" dirty="0"/>
          </a:p>
          <a:p>
            <a:r>
              <a:rPr lang="ko-KR" altLang="en-US" dirty="0" err="1"/>
              <a:t>ㅁㄴㅇㄴㅇㅁ</a:t>
            </a:r>
            <a:endParaRPr lang="ko-KR" altLang="en-US" dirty="0"/>
          </a:p>
          <a:p>
            <a:pPr lvl="1"/>
            <a:r>
              <a:rPr lang="ko-KR" altLang="en-US" dirty="0" err="1"/>
              <a:t>ㅁㄴㄴㅁㅇ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라즈베리파이 </a:t>
            </a:r>
            <a:r>
              <a:rPr lang="ko-KR" altLang="en-US" dirty="0"/>
              <a:t>소개</a:t>
            </a:r>
            <a:endParaRPr lang="ko-KR" altLang="en-US" dirty="0"/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9999" y="2170847"/>
            <a:ext cx="3389033" cy="24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임베디드 하드웨어 </a:t>
            </a:r>
            <a:r>
              <a:rPr lang="en-US" altLang="ko-KR" sz="2000">
                <a:solidFill>
                  <a:srgbClr val="000000"/>
                </a:solidFill>
              </a:rPr>
              <a:t>: </a:t>
            </a:r>
            <a:r>
              <a:rPr lang="ko-KR" altLang="en-US" sz="2000">
                <a:solidFill>
                  <a:srgbClr val="000000"/>
                </a:solidFill>
              </a:rPr>
              <a:t>마이크로 컨트롤러와 주변 회로가 </a:t>
            </a:r>
            <a:r>
              <a:rPr lang="en-US" altLang="ko-KR" sz="2000">
                <a:solidFill>
                  <a:srgbClr val="000000"/>
                </a:solidFill>
              </a:rPr>
              <a:t/>
            </a:r>
            <a:br>
              <a:rPr lang="en-US" altLang="ko-KR" sz="2000">
                <a:solidFill>
                  <a:srgbClr val="000000"/>
                </a:solidFill>
              </a:rPr>
            </a:br>
            <a:r>
              <a:rPr lang="en-US" altLang="ko-KR" sz="2000">
                <a:solidFill>
                  <a:srgbClr val="000000"/>
                </a:solidFill>
              </a:rPr>
              <a:t>                            </a:t>
            </a:r>
            <a:r>
              <a:rPr lang="ko-KR" altLang="en-US" sz="2000">
                <a:solidFill>
                  <a:srgbClr val="000000"/>
                </a:solidFill>
              </a:rPr>
              <a:t>    </a:t>
            </a:r>
            <a:r>
              <a:rPr lang="en-US" altLang="ko-KR" sz="2000">
                <a:solidFill>
                  <a:srgbClr val="000000"/>
                </a:solidFill>
              </a:rPr>
              <a:t>PCB(Printed Circuit Board)</a:t>
            </a:r>
            <a:r>
              <a:rPr lang="ko-KR" altLang="en-US" sz="2000">
                <a:solidFill>
                  <a:srgbClr val="000000"/>
                </a:solidFill>
              </a:rPr>
              <a:t>에 장착</a:t>
            </a:r>
          </a:p>
        </p:txBody>
      </p:sp>
      <p:sp>
        <p:nvSpPr>
          <p:cNvPr id="1032" name="TextBox 29"/>
          <p:cNvSpPr txBox="1"/>
          <p:nvPr/>
        </p:nvSpPr>
        <p:spPr>
          <a:xfrm>
            <a:off x="623391" y="3735610"/>
            <a:ext cx="7056784" cy="20346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구성요소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입출력장치</a:t>
            </a:r>
            <a:r>
              <a:rPr lang="en-US" altLang="ko-KR">
                <a:solidFill>
                  <a:srgbClr val="000000"/>
                </a:solidFill>
              </a:rPr>
              <a:t>(LCD, </a:t>
            </a:r>
            <a:r>
              <a:rPr lang="ko-KR" altLang="en-US">
                <a:solidFill>
                  <a:srgbClr val="000000"/>
                </a:solidFill>
              </a:rPr>
              <a:t>키보드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버튼</a:t>
            </a:r>
            <a:r>
              <a:rPr lang="en-US" altLang="ko-KR">
                <a:solidFill>
                  <a:srgbClr val="000000"/>
                </a:solidFill>
              </a:rPr>
              <a:t>)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Flash memory : </a:t>
            </a:r>
            <a:r>
              <a:rPr lang="ko-KR" altLang="en-US">
                <a:solidFill>
                  <a:srgbClr val="000000"/>
                </a:solidFill>
              </a:rPr>
              <a:t>소프트웨어가 담겨있는 메모리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CPU(Central Processing Unit) : </a:t>
            </a:r>
            <a:r>
              <a:rPr lang="ko-KR" altLang="en-US">
                <a:solidFill>
                  <a:srgbClr val="000000"/>
                </a:solidFill>
              </a:rPr>
              <a:t>중앙처리장치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RAM(Random Access Memory) : </a:t>
            </a:r>
            <a:r>
              <a:rPr lang="ko-KR" altLang="en-US">
                <a:solidFill>
                  <a:srgbClr val="000000"/>
                </a:solidFill>
              </a:rPr>
              <a:t>임시 메모리 저장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통신장치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회로기판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96322" y="2076415"/>
            <a:ext cx="2558962" cy="165919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97" name="_x417806752" descr="EMB000031d8bc40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91362" y="3946291"/>
            <a:ext cx="4034011" cy="1959087"/>
          </a:xfrm>
          <a:prstGeom prst="rect">
            <a:avLst/>
          </a:prstGeom>
          <a:noFill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4810507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가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구조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1" y="4254067"/>
            <a:ext cx="943304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시스템 소프트웨어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시스템의 전체적인 운영을 담당하는 소프트웨어</a:t>
            </a:r>
            <a:r>
              <a:rPr lang="en-US" altLang="ko-KR">
                <a:solidFill>
                  <a:srgbClr val="000000"/>
                </a:solidFill>
              </a:rPr>
              <a:t/>
            </a:r>
            <a:br>
              <a:rPr lang="en-US" altLang="ko-KR">
                <a:solidFill>
                  <a:srgbClr val="000000"/>
                </a:solidFill>
              </a:rPr>
            </a:br>
            <a:r>
              <a:rPr lang="en-US" altLang="ko-KR">
                <a:solidFill>
                  <a:srgbClr val="000000"/>
                </a:solidFill>
              </a:rPr>
              <a:t>                            </a:t>
            </a:r>
            <a:r>
              <a:rPr lang="ko-KR" altLang="en-US">
                <a:solidFill>
                  <a:srgbClr val="000000"/>
                </a:solidFill>
              </a:rPr>
              <a:t>    </a:t>
            </a:r>
            <a:r>
              <a:rPr lang="en-US" altLang="ko-KR" sz="1600">
                <a:solidFill>
                  <a:srgbClr val="000000"/>
                </a:solidFill>
              </a:rPr>
              <a:t>ex) </a:t>
            </a:r>
            <a:r>
              <a:rPr lang="ko-KR" altLang="en-US" sz="1600">
                <a:solidFill>
                  <a:srgbClr val="000000"/>
                </a:solidFill>
              </a:rPr>
              <a:t>운영체제</a:t>
            </a:r>
            <a:r>
              <a:rPr lang="en-US" altLang="ko-KR" sz="1600">
                <a:solidFill>
                  <a:srgbClr val="000000"/>
                </a:solidFill>
              </a:rPr>
              <a:t>(OS), </a:t>
            </a:r>
            <a:r>
              <a:rPr lang="ko-KR" altLang="en-US" sz="1600">
                <a:solidFill>
                  <a:srgbClr val="000000"/>
                </a:solidFill>
              </a:rPr>
              <a:t>디바이스 드라이버</a:t>
            </a:r>
          </a:p>
        </p:txBody>
      </p:sp>
      <p:sp>
        <p:nvSpPr>
          <p:cNvPr id="1032" name="TextBox 29"/>
          <p:cNvSpPr txBox="1"/>
          <p:nvPr/>
        </p:nvSpPr>
        <p:spPr>
          <a:xfrm>
            <a:off x="624581" y="4898910"/>
            <a:ext cx="914501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응용 소프트웨어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입출력 장치를 포함한 특수 용도의 작업을 </a:t>
            </a:r>
            <a:r>
              <a:rPr lang="en-US" altLang="ko-KR">
                <a:solidFill>
                  <a:srgbClr val="000000"/>
                </a:solidFill>
              </a:rPr>
              <a:t/>
            </a:r>
            <a:br>
              <a:rPr lang="en-US" altLang="ko-KR">
                <a:solidFill>
                  <a:srgbClr val="000000"/>
                </a:solidFill>
              </a:rPr>
            </a:br>
            <a:r>
              <a:rPr lang="en-US" altLang="ko-KR">
                <a:solidFill>
                  <a:srgbClr val="000000"/>
                </a:solidFill>
              </a:rPr>
              <a:t>                        </a:t>
            </a:r>
            <a:r>
              <a:rPr lang="en-US" altLang="ko-KR" spc="-300">
                <a:solidFill>
                  <a:srgbClr val="000000"/>
                </a:solidFill>
              </a:rPr>
              <a:t>  </a:t>
            </a:r>
            <a:r>
              <a:rPr lang="ko-KR" altLang="en-US" spc="-300">
                <a:solidFill>
                  <a:srgbClr val="000000"/>
                </a:solidFill>
              </a:rPr>
              <a:t>         </a:t>
            </a:r>
            <a:r>
              <a:rPr lang="ko-KR" altLang="en-US">
                <a:solidFill>
                  <a:srgbClr val="000000"/>
                </a:solidFill>
              </a:rPr>
              <a:t>실행함으로써 사용자와 대면하는 소프트웨어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437868" y="2354595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응용 소프트웨어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437868" y="3602436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시스템 소프트웨어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437868" y="4884018"/>
            <a:ext cx="2202748" cy="77723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하드웨어</a:t>
            </a:r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9727478" y="3265302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24" name="오른쪽 화살표 23"/>
          <p:cNvSpPr/>
          <p:nvPr/>
        </p:nvSpPr>
        <p:spPr>
          <a:xfrm rot="5400000" flipV="1">
            <a:off x="11105754" y="3268957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9727478" y="4529080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26" name="오른쪽 화살표 25"/>
          <p:cNvSpPr/>
          <p:nvPr/>
        </p:nvSpPr>
        <p:spPr>
          <a:xfrm rot="5400000" flipV="1">
            <a:off x="11105754" y="4532735"/>
            <a:ext cx="280626" cy="19638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F7BDA5">
                  <a:alpha val="100000"/>
                </a:srgbClr>
              </a:gs>
              <a:gs pos="50000">
                <a:srgbClr val="F5B196">
                  <a:alpha val="100000"/>
                </a:srgbClr>
              </a:gs>
              <a:gs pos="100000">
                <a:srgbClr val="F8A582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/>
              <a:t>임베디드 소프트웨어 </a:t>
            </a:r>
            <a:r>
              <a:rPr lang="en-US" altLang="ko-KR" sz="2000"/>
              <a:t>: </a:t>
            </a:r>
            <a:r>
              <a:rPr lang="ko-KR" altLang="en-US" sz="2000">
                <a:solidFill>
                  <a:srgbClr val="000000"/>
                </a:solidFill>
              </a:rPr>
              <a:t>주어진 입력에 따라 어떻게 처리해야 할지 정의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33" name="TextBox 29"/>
          <p:cNvSpPr txBox="1"/>
          <p:nvPr/>
        </p:nvSpPr>
        <p:spPr>
          <a:xfrm>
            <a:off x="623391" y="3735610"/>
            <a:ext cx="7056784" cy="386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임베디드 소프트웨어의 분류</a:t>
            </a:r>
            <a:endParaRPr lang="en-US" altLang="ko-KR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2"/>
      <p:bldP spid="1032" grpId="3"/>
      <p:bldP spid="2" grpId="6" animBg="1"/>
      <p:bldP spid="18" grpId="5" animBg="1"/>
      <p:bldP spid="20" grpId="4" animBg="1"/>
      <p:bldP spid="23" grpId="10" animBg="1"/>
      <p:bldP spid="24" grpId="9" animBg="1"/>
      <p:bldP spid="25" grpId="7" animBg="1"/>
      <p:bldP spid="26" grpId="8" animBg="1"/>
      <p:bldP spid="27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5688633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나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시스템의 개발 절차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복잡한 절차를 거쳐 세 가지의 개발 분야를 결합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75520" y="3284984"/>
            <a:ext cx="345162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응용 소프트웨어 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75520" y="4024821"/>
            <a:ext cx="3451623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운영체제 개발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75520" y="4600885"/>
            <a:ext cx="3451623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디바이스 드라이버 개발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75520" y="5373216"/>
            <a:ext cx="3451623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하드웨어 개발</a:t>
            </a:r>
          </a:p>
        </p:txBody>
      </p:sp>
      <p:sp>
        <p:nvSpPr>
          <p:cNvPr id="3" name="왼쪽으로 구부러진 화살표 2"/>
          <p:cNvSpPr/>
          <p:nvPr/>
        </p:nvSpPr>
        <p:spPr>
          <a:xfrm rot="10800000">
            <a:off x="828420" y="3667318"/>
            <a:ext cx="720080" cy="194421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왼쪽으로 구부러진 화살표 17"/>
          <p:cNvSpPr/>
          <p:nvPr/>
        </p:nvSpPr>
        <p:spPr>
          <a:xfrm>
            <a:off x="5519936" y="3706960"/>
            <a:ext cx="720080" cy="194421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6" name="자유형 5"/>
          <p:cNvSpPr/>
          <p:nvPr/>
        </p:nvSpPr>
        <p:spPr>
          <a:xfrm>
            <a:off x="6744072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분석</a:t>
            </a:r>
          </a:p>
        </p:txBody>
      </p:sp>
      <p:sp>
        <p:nvSpPr>
          <p:cNvPr id="7" name="자유형 6"/>
          <p:cNvSpPr/>
          <p:nvPr/>
        </p:nvSpPr>
        <p:spPr>
          <a:xfrm>
            <a:off x="8164147" y="3752907"/>
            <a:ext cx="276705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0" y="64739"/>
                </a:moveTo>
                <a:lnTo>
                  <a:pt x="138353" y="64739"/>
                </a:lnTo>
                <a:lnTo>
                  <a:pt x="138353" y="0"/>
                </a:lnTo>
                <a:lnTo>
                  <a:pt x="276705" y="161847"/>
                </a:lnTo>
                <a:lnTo>
                  <a:pt x="138353" y="323693"/>
                </a:lnTo>
                <a:lnTo>
                  <a:pt x="138353" y="258954"/>
                </a:lnTo>
                <a:lnTo>
                  <a:pt x="0" y="258954"/>
                </a:lnTo>
                <a:lnTo>
                  <a:pt x="0" y="64739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0" tIns="64739" rIns="8301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8" name="자유형 7"/>
          <p:cNvSpPr/>
          <p:nvPr/>
        </p:nvSpPr>
        <p:spPr>
          <a:xfrm>
            <a:off x="8571374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호환</a:t>
            </a:r>
          </a:p>
        </p:txBody>
      </p:sp>
      <p:sp>
        <p:nvSpPr>
          <p:cNvPr id="11" name="자유형 10"/>
          <p:cNvSpPr/>
          <p:nvPr/>
        </p:nvSpPr>
        <p:spPr>
          <a:xfrm>
            <a:off x="9991448" y="3752907"/>
            <a:ext cx="276705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0" y="64739"/>
                </a:moveTo>
                <a:lnTo>
                  <a:pt x="138353" y="64739"/>
                </a:lnTo>
                <a:lnTo>
                  <a:pt x="138353" y="0"/>
                </a:lnTo>
                <a:lnTo>
                  <a:pt x="276705" y="161847"/>
                </a:lnTo>
                <a:lnTo>
                  <a:pt x="138353" y="323693"/>
                </a:lnTo>
                <a:lnTo>
                  <a:pt x="138353" y="258954"/>
                </a:lnTo>
                <a:lnTo>
                  <a:pt x="0" y="258954"/>
                </a:lnTo>
                <a:lnTo>
                  <a:pt x="0" y="64739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0" tIns="64739" rIns="8301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16" name="자유형 15"/>
          <p:cNvSpPr/>
          <p:nvPr/>
        </p:nvSpPr>
        <p:spPr>
          <a:xfrm>
            <a:off x="10398675" y="3523189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개발</a:t>
            </a:r>
          </a:p>
        </p:txBody>
      </p:sp>
      <p:sp>
        <p:nvSpPr>
          <p:cNvPr id="20" name="자유형 19"/>
          <p:cNvSpPr/>
          <p:nvPr/>
        </p:nvSpPr>
        <p:spPr>
          <a:xfrm>
            <a:off x="10889436" y="4421178"/>
            <a:ext cx="323693" cy="276705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21364" y="0"/>
                </a:moveTo>
                <a:lnTo>
                  <a:pt x="221364" y="161847"/>
                </a:lnTo>
                <a:lnTo>
                  <a:pt x="276705" y="161847"/>
                </a:lnTo>
                <a:lnTo>
                  <a:pt x="138352" y="323693"/>
                </a:lnTo>
                <a:lnTo>
                  <a:pt x="0" y="161847"/>
                </a:lnTo>
                <a:lnTo>
                  <a:pt x="55341" y="161847"/>
                </a:lnTo>
                <a:lnTo>
                  <a:pt x="55341" y="0"/>
                </a:lnTo>
                <a:lnTo>
                  <a:pt x="221364" y="0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64740" tIns="0" rIns="64738" bIns="83011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3" name="자유형 22"/>
          <p:cNvSpPr/>
          <p:nvPr/>
        </p:nvSpPr>
        <p:spPr>
          <a:xfrm>
            <a:off x="10398675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테스트</a:t>
            </a:r>
          </a:p>
        </p:txBody>
      </p:sp>
      <p:sp>
        <p:nvSpPr>
          <p:cNvPr id="24" name="자유형 23"/>
          <p:cNvSpPr/>
          <p:nvPr/>
        </p:nvSpPr>
        <p:spPr>
          <a:xfrm>
            <a:off x="10007111" y="5058121"/>
            <a:ext cx="276706" cy="323694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76705" y="258954"/>
                </a:moveTo>
                <a:lnTo>
                  <a:pt x="138352" y="258954"/>
                </a:lnTo>
                <a:lnTo>
                  <a:pt x="138352" y="323693"/>
                </a:lnTo>
                <a:lnTo>
                  <a:pt x="0" y="161846"/>
                </a:lnTo>
                <a:lnTo>
                  <a:pt x="138352" y="0"/>
                </a:lnTo>
                <a:lnTo>
                  <a:pt x="138352" y="64739"/>
                </a:lnTo>
                <a:lnTo>
                  <a:pt x="276705" y="64739"/>
                </a:lnTo>
                <a:lnTo>
                  <a:pt x="276705" y="258954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3011" tIns="64740" rIns="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5" name="자유형 24"/>
          <p:cNvSpPr/>
          <p:nvPr/>
        </p:nvSpPr>
        <p:spPr>
          <a:xfrm>
            <a:off x="8571374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양산</a:t>
            </a:r>
          </a:p>
        </p:txBody>
      </p:sp>
      <p:sp>
        <p:nvSpPr>
          <p:cNvPr id="26" name="자유형 25"/>
          <p:cNvSpPr/>
          <p:nvPr/>
        </p:nvSpPr>
        <p:spPr>
          <a:xfrm>
            <a:off x="8179809" y="5058122"/>
            <a:ext cx="276706" cy="323693"/>
          </a:xfrm>
          <a:custGeom>
            <a:avLst/>
            <a:gdLst>
              <a:gd name="connsiteX0" fmla="*/ 0 w 276705"/>
              <a:gd name="connsiteY0" fmla="*/ 64739 h 323693"/>
              <a:gd name="connsiteX1" fmla="*/ 138353 w 276705"/>
              <a:gd name="connsiteY1" fmla="*/ 64739 h 323693"/>
              <a:gd name="connsiteX2" fmla="*/ 138353 w 276705"/>
              <a:gd name="connsiteY2" fmla="*/ 0 h 323693"/>
              <a:gd name="connsiteX3" fmla="*/ 276705 w 276705"/>
              <a:gd name="connsiteY3" fmla="*/ 161847 h 323693"/>
              <a:gd name="connsiteX4" fmla="*/ 138353 w 276705"/>
              <a:gd name="connsiteY4" fmla="*/ 323693 h 323693"/>
              <a:gd name="connsiteX5" fmla="*/ 138353 w 276705"/>
              <a:gd name="connsiteY5" fmla="*/ 258954 h 323693"/>
              <a:gd name="connsiteX6" fmla="*/ 0 w 276705"/>
              <a:gd name="connsiteY6" fmla="*/ 258954 h 323693"/>
              <a:gd name="connsiteX7" fmla="*/ 0 w 276705"/>
              <a:gd name="connsiteY7" fmla="*/ 64739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705" h="323693">
                <a:moveTo>
                  <a:pt x="276705" y="258954"/>
                </a:moveTo>
                <a:lnTo>
                  <a:pt x="138352" y="258954"/>
                </a:lnTo>
                <a:lnTo>
                  <a:pt x="138352" y="323693"/>
                </a:lnTo>
                <a:lnTo>
                  <a:pt x="0" y="161846"/>
                </a:lnTo>
                <a:lnTo>
                  <a:pt x="138352" y="0"/>
                </a:lnTo>
                <a:lnTo>
                  <a:pt x="138352" y="64739"/>
                </a:lnTo>
                <a:lnTo>
                  <a:pt x="276705" y="64739"/>
                </a:lnTo>
                <a:lnTo>
                  <a:pt x="276705" y="258954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3011" tIns="64739" rIns="1" bIns="64739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1600" kern="1200"/>
          </a:p>
        </p:txBody>
      </p:sp>
      <p:sp>
        <p:nvSpPr>
          <p:cNvPr id="27" name="자유형 26"/>
          <p:cNvSpPr/>
          <p:nvPr/>
        </p:nvSpPr>
        <p:spPr>
          <a:xfrm>
            <a:off x="6744072" y="4828405"/>
            <a:ext cx="1305215" cy="783129"/>
          </a:xfrm>
          <a:custGeom>
            <a:avLst/>
            <a:gdLst>
              <a:gd name="connsiteX0" fmla="*/ 0 w 1305215"/>
              <a:gd name="connsiteY0" fmla="*/ 78313 h 783129"/>
              <a:gd name="connsiteX1" fmla="*/ 78313 w 1305215"/>
              <a:gd name="connsiteY1" fmla="*/ 0 h 783129"/>
              <a:gd name="connsiteX2" fmla="*/ 1226902 w 1305215"/>
              <a:gd name="connsiteY2" fmla="*/ 0 h 783129"/>
              <a:gd name="connsiteX3" fmla="*/ 1305215 w 1305215"/>
              <a:gd name="connsiteY3" fmla="*/ 78313 h 783129"/>
              <a:gd name="connsiteX4" fmla="*/ 1305215 w 1305215"/>
              <a:gd name="connsiteY4" fmla="*/ 704816 h 783129"/>
              <a:gd name="connsiteX5" fmla="*/ 1226902 w 1305215"/>
              <a:gd name="connsiteY5" fmla="*/ 783129 h 783129"/>
              <a:gd name="connsiteX6" fmla="*/ 78313 w 1305215"/>
              <a:gd name="connsiteY6" fmla="*/ 783129 h 783129"/>
              <a:gd name="connsiteX7" fmla="*/ 0 w 1305215"/>
              <a:gd name="connsiteY7" fmla="*/ 704816 h 783129"/>
              <a:gd name="connsiteX8" fmla="*/ 0 w 1305215"/>
              <a:gd name="connsiteY8" fmla="*/ 78313 h 7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215" h="783129">
                <a:moveTo>
                  <a:pt x="0" y="78313"/>
                </a:moveTo>
                <a:cubicBezTo>
                  <a:pt x="0" y="35062"/>
                  <a:pt x="35062" y="0"/>
                  <a:pt x="78313" y="0"/>
                </a:cubicBezTo>
                <a:lnTo>
                  <a:pt x="1226902" y="0"/>
                </a:lnTo>
                <a:cubicBezTo>
                  <a:pt x="1270153" y="0"/>
                  <a:pt x="1305215" y="35062"/>
                  <a:pt x="1305215" y="78313"/>
                </a:cubicBezTo>
                <a:lnTo>
                  <a:pt x="1305215" y="704816"/>
                </a:lnTo>
                <a:cubicBezTo>
                  <a:pt x="1305215" y="748067"/>
                  <a:pt x="1270153" y="783129"/>
                  <a:pt x="1226902" y="783129"/>
                </a:cubicBezTo>
                <a:lnTo>
                  <a:pt x="78313" y="783129"/>
                </a:lnTo>
                <a:cubicBezTo>
                  <a:pt x="35062" y="783129"/>
                  <a:pt x="0" y="748067"/>
                  <a:pt x="0" y="704816"/>
                </a:cubicBezTo>
                <a:lnTo>
                  <a:pt x="0" y="7831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83897" tIns="83897" rIns="83897" bIns="83897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1600" kern="1200"/>
              <a:t>유지보수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2" grpId="1" animBg="1"/>
      <p:bldP spid="12" grpId="2" animBg="1"/>
      <p:bldP spid="13" grpId="3" animBg="1"/>
      <p:bldP spid="14" grpId="4" animBg="1"/>
      <p:bldP spid="3" grpId="5" animBg="1"/>
      <p:bldP spid="18" grpId="6" animBg="1"/>
      <p:bldP spid="6" grpId="7" animBg="1"/>
      <p:bldP spid="7" grpId="8" animBg="1"/>
      <p:bldP spid="8" grpId="9" animBg="1"/>
      <p:bldP spid="11" grpId="10" animBg="1"/>
      <p:bldP spid="16" grpId="11" animBg="1"/>
      <p:bldP spid="20" grpId="12" animBg="1"/>
      <p:bldP spid="23" grpId="13" animBg="1"/>
      <p:bldP spid="24" grpId="14" animBg="1"/>
      <p:bldP spid="25" grpId="15" animBg="1"/>
      <p:bldP spid="26" grpId="16" animBg="1"/>
      <p:bldP spid="27" grpId="17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4984050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4. </a:t>
            </a:r>
            <a:r>
              <a:rPr lang="ko-KR" altLang="en-US" sz="3200">
                <a:solidFill>
                  <a:schemeClr val="bg1"/>
                </a:solidFill>
              </a:rPr>
              <a:t>임베디드 시스템의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351" y="1420525"/>
            <a:ext cx="5760641" cy="51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다</a:t>
            </a:r>
            <a:r>
              <a:rPr lang="en-US" altLang="ko-KR" sz="280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ko-KR" altLang="en-US" sz="2800">
                <a:solidFill>
                  <a:schemeClr val="accent5">
                    <a:lumMod val="50000"/>
                  </a:schemeClr>
                </a:solidFill>
              </a:rPr>
              <a:t> 임베디드 소프트웨어의 개발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623392" y="2631297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호스트 컴퓨터</a:t>
            </a:r>
            <a:r>
              <a:rPr lang="en-US" altLang="ko-KR" sz="2000">
                <a:solidFill>
                  <a:srgbClr val="000000"/>
                </a:solidFill>
              </a:rPr>
              <a:t> : </a:t>
            </a:r>
            <a:r>
              <a:rPr lang="ko-KR" altLang="en-US" sz="2000">
                <a:solidFill>
                  <a:srgbClr val="000000"/>
                </a:solidFill>
              </a:rPr>
              <a:t>소프트웨어를 개발하는 환경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0396" y="2846285"/>
            <a:ext cx="5606088" cy="2193932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623392" y="4149080"/>
            <a:ext cx="94330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타겟 시스템 </a:t>
            </a:r>
            <a:r>
              <a:rPr lang="en-US" altLang="ko-KR" sz="2000">
                <a:solidFill>
                  <a:srgbClr val="000000"/>
                </a:solidFill>
              </a:rPr>
              <a:t>: </a:t>
            </a:r>
            <a:r>
              <a:rPr lang="ko-KR" altLang="en-US" sz="2000">
                <a:solidFill>
                  <a:srgbClr val="000000"/>
                </a:solidFill>
              </a:rPr>
              <a:t>소프트웨어가 실행되는 시스템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479376" y="3011211"/>
            <a:ext cx="5976664" cy="901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크로스 컴파일러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>
                <a:solidFill>
                  <a:srgbClr val="000000"/>
                </a:solidFill>
              </a:rPr>
              <a:t>JTAG </a:t>
            </a:r>
            <a:r>
              <a:rPr lang="ko-KR" altLang="en-US">
                <a:solidFill>
                  <a:srgbClr val="000000"/>
                </a:solidFill>
              </a:rPr>
              <a:t>프로그램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터미널 및 통신 프로그램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79377" y="4549190"/>
            <a:ext cx="5976664" cy="11829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부트로더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커널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파일 시스템</a:t>
            </a:r>
          </a:p>
          <a:p>
            <a:pPr marL="742800" lvl="1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디바이스 드라이버</a:t>
            </a:r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2" grpId="1"/>
      <p:bldP spid="13" grpId="2"/>
      <p:bldP spid="14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962397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 </a:t>
            </a:r>
            <a:r>
              <a:rPr lang="ko-KR" altLang="en-US" sz="3200">
                <a:solidFill>
                  <a:schemeClr val="bg1"/>
                </a:solidFill>
              </a:rPr>
              <a:t>형성평가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25" name="TextBox 30"/>
          <p:cNvSpPr txBox="1"/>
          <p:nvPr/>
        </p:nvSpPr>
        <p:spPr>
          <a:xfrm>
            <a:off x="623392" y="2236802"/>
            <a:ext cx="8352928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 u="sng">
                <a:solidFill>
                  <a:srgbClr val="000000"/>
                </a:solidFill>
              </a:rPr>
              <a:t>　　　　</a:t>
            </a:r>
            <a:r>
              <a:rPr lang="ko-KR" altLang="en-US" sz="2000">
                <a:solidFill>
                  <a:srgbClr val="000000"/>
                </a:solidFill>
              </a:rPr>
              <a:t>와 </a:t>
            </a:r>
            <a:r>
              <a:rPr lang="ko-KR" altLang="en-US" sz="2000" u="sng">
                <a:solidFill>
                  <a:srgbClr val="000000"/>
                </a:solidFill>
              </a:rPr>
              <a:t>　　　　　</a:t>
            </a:r>
            <a:r>
              <a:rPr lang="ko-KR" altLang="en-US" sz="2000">
                <a:solidFill>
                  <a:srgbClr val="000000"/>
                </a:solidFill>
              </a:rPr>
              <a:t>가 조합되어 </a:t>
            </a:r>
            <a:r>
              <a:rPr lang="ko-KR" altLang="en-US" sz="2000" u="sng">
                <a:solidFill>
                  <a:srgbClr val="000000"/>
                </a:solidFill>
              </a:rPr>
              <a:t>　　　 　　</a:t>
            </a:r>
            <a:r>
              <a:rPr lang="ko-KR" altLang="en-US" sz="2000">
                <a:solidFill>
                  <a:srgbClr val="000000"/>
                </a:solidFill>
              </a:rPr>
              <a:t>을 수행하는 시스템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623393" y="2233372"/>
            <a:ext cx="6120680" cy="3964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하드웨어　 소프트웨어　 　　　　 특정한 목적　  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시스템이란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262625" y="3180128"/>
            <a:ext cx="11384465" cy="4184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시스템의 특징 중 한정된 시간에 작업 처리가 이루어져야 한다는</a:t>
            </a:r>
            <a:r>
              <a:rPr lang="en-US" altLang="ko-KR" sz="2200">
                <a:solidFill>
                  <a:srgbClr val="000000"/>
                </a:solidFill>
              </a:rPr>
              <a:t> </a:t>
            </a:r>
            <a:r>
              <a:rPr lang="ko-KR" altLang="en-US" sz="2200">
                <a:solidFill>
                  <a:srgbClr val="000000"/>
                </a:solidFill>
              </a:rPr>
              <a:t>것은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40" name="TextBox 30"/>
          <p:cNvSpPr txBox="1"/>
          <p:nvPr/>
        </p:nvSpPr>
        <p:spPr>
          <a:xfrm>
            <a:off x="262625" y="4620296"/>
            <a:ext cx="11377991" cy="4165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200">
                <a:solidFill>
                  <a:srgbClr val="000000"/>
                </a:solidFill>
              </a:rPr>
              <a:t>임베디드 시스템의 개발 순서 중 각각 개발된 소프트웨어와 하드웨어를 합하는 단계는</a:t>
            </a:r>
            <a:r>
              <a:rPr lang="en-US" altLang="ko-KR" sz="2200">
                <a:solidFill>
                  <a:srgbClr val="000000"/>
                </a:solidFill>
              </a:rPr>
              <a:t>?</a:t>
            </a:r>
            <a:endParaRPr lang="ko-KR" altLang="en-US" sz="2200">
              <a:solidFill>
                <a:srgbClr val="000000"/>
              </a:solidFill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623392" y="3680680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실시간 처리</a:t>
            </a:r>
          </a:p>
        </p:txBody>
      </p:sp>
      <p:sp>
        <p:nvSpPr>
          <p:cNvPr id="20" name="TextBox 30"/>
          <p:cNvSpPr txBox="1"/>
          <p:nvPr/>
        </p:nvSpPr>
        <p:spPr>
          <a:xfrm>
            <a:off x="623392" y="5120848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</a:rPr>
              <a:t>분석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 u="sng">
                <a:solidFill>
                  <a:srgbClr val="000000"/>
                </a:solidFill>
              </a:rPr>
              <a:t>　　</a:t>
            </a:r>
            <a:r>
              <a:rPr lang="ko-KR" altLang="en-US" sz="2000">
                <a:solidFill>
                  <a:srgbClr val="000000"/>
                </a:solidFill>
              </a:rPr>
              <a:t>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개발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테스트 </a:t>
            </a:r>
            <a:r>
              <a:rPr lang="en-US" altLang="ko-KR" sz="2000">
                <a:solidFill>
                  <a:srgbClr val="000000"/>
                </a:solidFill>
              </a:rPr>
              <a:t>– </a:t>
            </a:r>
            <a:r>
              <a:rPr lang="ko-KR" altLang="en-US" sz="2000">
                <a:solidFill>
                  <a:srgbClr val="000000"/>
                </a:solidFill>
              </a:rPr>
              <a:t>양산 </a:t>
            </a:r>
            <a:r>
              <a:rPr lang="en-US" altLang="ko-KR" sz="2000">
                <a:solidFill>
                  <a:srgbClr val="000000"/>
                </a:solidFill>
              </a:rPr>
              <a:t>- </a:t>
            </a:r>
            <a:r>
              <a:rPr lang="ko-KR" altLang="en-US" sz="2000">
                <a:solidFill>
                  <a:srgbClr val="000000"/>
                </a:solidFill>
              </a:rPr>
              <a:t>유지보수</a:t>
            </a:r>
          </a:p>
        </p:txBody>
      </p:sp>
      <p:sp>
        <p:nvSpPr>
          <p:cNvPr id="22" name="TextBox 30"/>
          <p:cNvSpPr txBox="1"/>
          <p:nvPr/>
        </p:nvSpPr>
        <p:spPr>
          <a:xfrm>
            <a:off x="1722562" y="5119221"/>
            <a:ext cx="814390" cy="3938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>
                <a:solidFill>
                  <a:srgbClr val="000000"/>
                </a:solidFill>
              </a:rPr>
              <a:t>호환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16" grpId="2"/>
      <p:bldP spid="37" grpId="0"/>
      <p:bldP spid="39" grpId="3"/>
      <p:bldP spid="40" grpId="5"/>
      <p:bldP spid="18" grpId="4"/>
      <p:bldP spid="20" grpId="6"/>
      <p:bldP spid="22" grpId="7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4355"/>
            <a:ext cx="1278825" cy="58193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 요 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0"/>
          <p:cNvSpPr txBox="1"/>
          <p:nvPr/>
        </p:nvSpPr>
        <p:spPr>
          <a:xfrm>
            <a:off x="244474" y="1756343"/>
            <a:ext cx="11449274" cy="72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시스템이란</a:t>
            </a:r>
            <a:r>
              <a:rPr lang="en-US" altLang="ko-KR" sz="2100">
                <a:solidFill>
                  <a:srgbClr val="000000"/>
                </a:solidFill>
              </a:rPr>
              <a:t> </a:t>
            </a:r>
            <a:r>
              <a:rPr lang="ko-KR" altLang="en-US" sz="2100" b="1">
                <a:solidFill>
                  <a:srgbClr val="000000"/>
                </a:solidFill>
              </a:rPr>
              <a:t>하드웨어</a:t>
            </a:r>
            <a:r>
              <a:rPr lang="ko-KR" altLang="en-US" sz="2100">
                <a:solidFill>
                  <a:srgbClr val="000000"/>
                </a:solidFill>
              </a:rPr>
              <a:t>와 </a:t>
            </a:r>
            <a:r>
              <a:rPr lang="ko-KR" altLang="en-US" sz="2100" b="1">
                <a:solidFill>
                  <a:srgbClr val="000000"/>
                </a:solidFill>
              </a:rPr>
              <a:t>소프트웨어</a:t>
            </a:r>
            <a:r>
              <a:rPr lang="ko-KR" altLang="en-US" sz="2100">
                <a:solidFill>
                  <a:srgbClr val="000000"/>
                </a:solidFill>
              </a:rPr>
              <a:t>가 </a:t>
            </a:r>
            <a:r>
              <a:rPr lang="en-US" altLang="ko-KR" sz="2100">
                <a:solidFill>
                  <a:srgbClr val="000000"/>
                </a:solidFill>
              </a:rPr>
              <a:t/>
            </a:r>
            <a:br>
              <a:rPr lang="en-US" altLang="ko-KR" sz="2100">
                <a:solidFill>
                  <a:srgbClr val="000000"/>
                </a:solidFill>
              </a:rPr>
            </a:br>
            <a:r>
              <a:rPr lang="ko-KR" altLang="en-US" sz="2100">
                <a:solidFill>
                  <a:srgbClr val="000000"/>
                </a:solidFill>
              </a:rPr>
              <a:t>조합되어 </a:t>
            </a:r>
            <a:r>
              <a:rPr lang="ko-KR" altLang="en-US" sz="2100" b="1">
                <a:solidFill>
                  <a:srgbClr val="000000"/>
                </a:solidFill>
              </a:rPr>
              <a:t>특정한 목적</a:t>
            </a:r>
            <a:r>
              <a:rPr lang="ko-KR" altLang="en-US" sz="2100">
                <a:solidFill>
                  <a:srgbClr val="000000"/>
                </a:solidFill>
              </a:rPr>
              <a:t>을 수행하는 시스템이다</a:t>
            </a:r>
          </a:p>
        </p:txBody>
      </p:sp>
      <p:pic>
        <p:nvPicPr>
          <p:cNvPr id="1025" name="_x425993992" descr="EMB00002cf843e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73432" y="1859480"/>
            <a:ext cx="4669872" cy="1528641"/>
          </a:xfrm>
          <a:prstGeom prst="rect">
            <a:avLst/>
          </a:prstGeom>
          <a:noFill/>
        </p:spPr>
      </p:pic>
      <p:sp>
        <p:nvSpPr>
          <p:cNvPr id="40" name="TextBox 30"/>
          <p:cNvSpPr txBox="1"/>
          <p:nvPr/>
        </p:nvSpPr>
        <p:spPr>
          <a:xfrm>
            <a:off x="244474" y="2721817"/>
            <a:ext cx="11449274" cy="724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시스템은 </a:t>
            </a:r>
            <a:r>
              <a:rPr lang="ko-KR" altLang="en-US" sz="2100" b="1"/>
              <a:t>전자</a:t>
            </a:r>
            <a:r>
              <a:rPr lang="en-US" altLang="ko-KR" sz="2100" b="1"/>
              <a:t>/</a:t>
            </a:r>
            <a:r>
              <a:rPr lang="ko-KR" altLang="en-US" sz="2100" b="1"/>
              <a:t>가전 기기</a:t>
            </a:r>
            <a:r>
              <a:rPr lang="en-US" altLang="ko-KR" sz="2100" b="1"/>
              <a:t>, </a:t>
            </a:r>
            <a:r>
              <a:rPr lang="ko-KR" altLang="en-US" sz="2100" b="1"/>
              <a:t>의료</a:t>
            </a:r>
            <a:r>
              <a:rPr lang="en-US" altLang="ko-KR" sz="2100" b="1"/>
              <a:t>, </a:t>
            </a:r>
            <a:r>
              <a:rPr lang="ko-KR" altLang="en-US" sz="2100" b="1"/>
              <a:t>자동차</a:t>
            </a:r>
            <a:r>
              <a:rPr lang="en-US" altLang="ko-KR" sz="2100" b="1"/>
              <a:t>,</a:t>
            </a:r>
            <a:br>
              <a:rPr lang="en-US" altLang="ko-KR" sz="2100" b="1"/>
            </a:br>
            <a:r>
              <a:rPr lang="ko-KR" altLang="en-US" sz="2100" b="1"/>
              <a:t>군사 및 항공</a:t>
            </a:r>
            <a:r>
              <a:rPr lang="ko-KR" altLang="en-US" sz="2100">
                <a:solidFill>
                  <a:srgbClr val="000000"/>
                </a:solidFill>
              </a:rPr>
              <a:t> 등 다양한 분야에 사용된다</a:t>
            </a:r>
          </a:p>
        </p:txBody>
      </p:sp>
      <p:sp>
        <p:nvSpPr>
          <p:cNvPr id="41" name="TextBox 30"/>
          <p:cNvSpPr txBox="1"/>
          <p:nvPr/>
        </p:nvSpPr>
        <p:spPr>
          <a:xfrm>
            <a:off x="244474" y="3687291"/>
            <a:ext cx="11449274" cy="7208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시스템은 </a:t>
            </a:r>
            <a:r>
              <a:rPr lang="ko-KR" altLang="en-US" sz="2100" b="1">
                <a:solidFill>
                  <a:srgbClr val="000000"/>
                </a:solidFill>
              </a:rPr>
              <a:t>기능의 제한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크기 제약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저전력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br>
              <a:rPr lang="en-US" altLang="ko-KR" sz="2100" b="1">
                <a:solidFill>
                  <a:srgbClr val="000000"/>
                </a:solidFill>
              </a:rPr>
            </a:br>
            <a:r>
              <a:rPr lang="ko-KR" altLang="en-US" sz="2100" b="1">
                <a:solidFill>
                  <a:srgbClr val="000000"/>
                </a:solidFill>
              </a:rPr>
              <a:t>실시간 처리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다양한 운영체제</a:t>
            </a:r>
            <a:r>
              <a:rPr lang="ko-KR" altLang="en-US" sz="2100">
                <a:solidFill>
                  <a:srgbClr val="000000"/>
                </a:solidFill>
              </a:rPr>
              <a:t> 등의 특징을 갖는다</a:t>
            </a:r>
          </a:p>
        </p:txBody>
      </p:sp>
      <p:sp>
        <p:nvSpPr>
          <p:cNvPr id="42" name="TextBox 30"/>
          <p:cNvSpPr txBox="1"/>
          <p:nvPr/>
        </p:nvSpPr>
        <p:spPr>
          <a:xfrm>
            <a:off x="244474" y="4652765"/>
            <a:ext cx="11449274" cy="7269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/>
            </a:pPr>
            <a:r>
              <a:rPr lang="ko-KR" altLang="en-US" sz="2100">
                <a:solidFill>
                  <a:srgbClr val="000000"/>
                </a:solidFill>
              </a:rPr>
              <a:t>임베디드 시스템의 개발은 </a:t>
            </a:r>
            <a:r>
              <a:rPr lang="ko-KR" altLang="en-US" sz="2100" b="1">
                <a:solidFill>
                  <a:srgbClr val="000000"/>
                </a:solidFill>
              </a:rPr>
              <a:t>분석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호환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개발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테스트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br>
              <a:rPr lang="en-US" altLang="ko-KR" sz="2100" b="1">
                <a:solidFill>
                  <a:srgbClr val="000000"/>
                </a:solidFill>
              </a:rPr>
            </a:br>
            <a:r>
              <a:rPr lang="ko-KR" altLang="en-US" sz="2100" b="1">
                <a:solidFill>
                  <a:srgbClr val="000000"/>
                </a:solidFill>
              </a:rPr>
              <a:t>양산</a:t>
            </a:r>
            <a:r>
              <a:rPr lang="en-US" altLang="ko-KR" sz="2100" b="1">
                <a:solidFill>
                  <a:srgbClr val="000000"/>
                </a:solidFill>
              </a:rPr>
              <a:t>, </a:t>
            </a:r>
            <a:r>
              <a:rPr lang="ko-KR" altLang="en-US" sz="2100" b="1">
                <a:solidFill>
                  <a:srgbClr val="000000"/>
                </a:solidFill>
              </a:rPr>
              <a:t>유지보수</a:t>
            </a:r>
            <a:r>
              <a:rPr lang="ko-KR" altLang="en-US" sz="2100">
                <a:solidFill>
                  <a:srgbClr val="000000"/>
                </a:solidFill>
              </a:rPr>
              <a:t> 순으로 진행된다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08368" y="3635992"/>
            <a:ext cx="2335048" cy="123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20136" y="3565465"/>
            <a:ext cx="1756113" cy="1299523"/>
          </a:xfrm>
          <a:prstGeom prst="rect">
            <a:avLst/>
          </a:prstGeom>
          <a:noFill/>
        </p:spPr>
      </p:pic>
      <p:sp>
        <p:nvSpPr>
          <p:cNvPr id="48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1"/>
      <p:bldP spid="41" grpId="2"/>
      <p:bldP spid="42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99620" y="0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9" name="직사각형 18"/>
          <p:cNvSpPr/>
          <p:nvPr/>
        </p:nvSpPr>
        <p:spPr>
          <a:xfrm>
            <a:off x="0" y="2060848"/>
            <a:ext cx="12192000" cy="27902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0" name="직사각형 19"/>
          <p:cNvSpPr/>
          <p:nvPr/>
        </p:nvSpPr>
        <p:spPr>
          <a:xfrm>
            <a:off x="-5512" y="3079464"/>
            <a:ext cx="8792380" cy="3778536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1" name="TextBox 20"/>
          <p:cNvSpPr txBox="1"/>
          <p:nvPr/>
        </p:nvSpPr>
        <p:spPr>
          <a:xfrm>
            <a:off x="3734573" y="2855797"/>
            <a:ext cx="480131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77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아두이노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라즈베리파이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060848"/>
            <a:ext cx="4737149" cy="33758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95103" y="5436747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dirty="0" smtClean="0"/>
              <a:t>아두이노 </a:t>
            </a:r>
            <a:r>
              <a:rPr lang="ko-KR" altLang="en-US" sz="1400" dirty="0" err="1" smtClean="0"/>
              <a:t>우노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R3 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0848"/>
            <a:ext cx="4968552" cy="33779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86933" y="5436747"/>
            <a:ext cx="1653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dirty="0" smtClean="0"/>
              <a:t>라즈베리파이 </a:t>
            </a:r>
            <a:r>
              <a:rPr lang="en-US" altLang="ko-KR" sz="1400" dirty="0" smtClean="0"/>
              <a:t>3B+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86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아두이노 </a:t>
            </a:r>
            <a:r>
              <a:rPr lang="en-US" altLang="ko-KR" dirty="0"/>
              <a:t>vs </a:t>
            </a:r>
            <a:r>
              <a:rPr lang="ko-KR" altLang="en-US" dirty="0"/>
              <a:t>라즈베리파이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95827"/>
              </p:ext>
            </p:extLst>
          </p:nvPr>
        </p:nvGraphicFramePr>
        <p:xfrm>
          <a:off x="983431" y="1756346"/>
          <a:ext cx="10153128" cy="419293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아두이노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라즈베리파이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mtClean="0"/>
                        <a:t>CPU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mtClean="0"/>
                        <a:t>메모리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mtClean="0"/>
                        <a:t>보조기억장치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mtClean="0"/>
                        <a:t>주변장치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3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mtClean="0"/>
                        <a:t>운영체제</a:t>
                      </a:r>
                      <a:r>
                        <a:rPr lang="en-US" altLang="ko-KR" smtClean="0"/>
                        <a:t>(OS)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개발환경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5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라즈베리파이 </a:t>
            </a:r>
            <a:r>
              <a:rPr lang="en-US" altLang="ko-KR" dirty="0"/>
              <a:t>3B+ </a:t>
            </a:r>
            <a:r>
              <a:rPr lang="ko-KR" altLang="en-US" dirty="0"/>
              <a:t>스타트키트</a:t>
            </a:r>
          </a:p>
          <a:p>
            <a:pPr lvl="1"/>
            <a:r>
              <a:rPr lang="ko-KR" altLang="en-US" dirty="0"/>
              <a:t>라즈베리파이 </a:t>
            </a:r>
            <a:r>
              <a:rPr lang="en-US" altLang="ko-KR" dirty="0"/>
              <a:t>3B+, </a:t>
            </a:r>
            <a:r>
              <a:rPr lang="ko-KR" altLang="en-US" dirty="0" err="1"/>
              <a:t>아답터</a:t>
            </a:r>
            <a:r>
              <a:rPr lang="en-US" altLang="ko-KR" dirty="0"/>
              <a:t>, </a:t>
            </a:r>
            <a:r>
              <a:rPr lang="ko-KR" altLang="en-US" dirty="0"/>
              <a:t>카드리더기 등 </a:t>
            </a:r>
            <a:r>
              <a:rPr lang="en-US" altLang="ko-KR" dirty="0"/>
              <a:t>8</a:t>
            </a:r>
            <a:r>
              <a:rPr lang="ko-KR" altLang="en-US" dirty="0"/>
              <a:t>종 </a:t>
            </a:r>
            <a:r>
              <a:rPr lang="ko-KR" altLang="en-US" dirty="0" err="1"/>
              <a:t>악세사리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라즈베리파이 </a:t>
            </a:r>
            <a:r>
              <a:rPr lang="ko-KR" altLang="en-US" dirty="0" err="1"/>
              <a:t>고급키트</a:t>
            </a:r>
            <a:endParaRPr lang="ko-KR" altLang="en-US" dirty="0"/>
          </a:p>
          <a:p>
            <a:pPr lvl="1"/>
            <a:r>
              <a:rPr lang="en-US" altLang="ko-KR" dirty="0"/>
              <a:t>NFC, RFID,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각종 </a:t>
            </a:r>
            <a:r>
              <a:rPr lang="ko-KR" altLang="en-US" dirty="0" err="1"/>
              <a:t>센서모듈</a:t>
            </a:r>
            <a:r>
              <a:rPr lang="ko-KR" altLang="en-US" dirty="0"/>
              <a:t> 등 </a:t>
            </a:r>
            <a:r>
              <a:rPr lang="en-US" altLang="ko-KR" dirty="0"/>
              <a:t>40</a:t>
            </a:r>
            <a:r>
              <a:rPr lang="ko-KR" altLang="en-US" dirty="0"/>
              <a:t>종 포함 키트</a:t>
            </a:r>
          </a:p>
          <a:p>
            <a:endParaRPr lang="ko-KR" altLang="en-US" dirty="0"/>
          </a:p>
          <a:p>
            <a:r>
              <a:rPr lang="ko-KR" altLang="en-US" dirty="0"/>
              <a:t>라즈베리파이 카메라 모듈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장비 소개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224" y="4061775"/>
            <a:ext cx="3240360" cy="2031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95673" y="1484784"/>
            <a:ext cx="215285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1C26D-0475-459D-A432-524B877A6E9E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라즈베리파이 </a:t>
            </a:r>
            <a:r>
              <a:rPr lang="en-US" altLang="ko-KR" dirty="0"/>
              <a:t>3B+</a:t>
            </a:r>
            <a:r>
              <a:rPr lang="ko-KR" altLang="en-US" dirty="0"/>
              <a:t>와 기본 액세서리 </a:t>
            </a:r>
            <a:r>
              <a:rPr lang="en-US" altLang="ko-KR" dirty="0"/>
              <a:t>8</a:t>
            </a:r>
            <a:r>
              <a:rPr lang="ko-KR" altLang="en-US" dirty="0"/>
              <a:t>종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asd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</a:t>
            </a:r>
            <a:r>
              <a:rPr lang="en-US" altLang="ko-KR" dirty="0"/>
              <a:t>3B+ </a:t>
            </a:r>
            <a:r>
              <a:rPr lang="ko-KR" altLang="en-US" dirty="0"/>
              <a:t>스타트키트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47589" y="1955403"/>
            <a:ext cx="3299502" cy="36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0"/>
          <p:cNvSpPr txBox="1"/>
          <p:nvPr/>
        </p:nvSpPr>
        <p:spPr>
          <a:xfrm>
            <a:off x="263350" y="1739960"/>
            <a:ext cx="9433048" cy="26530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2200" dirty="0" smtClean="0">
                <a:solidFill>
                  <a:srgbClr val="000000"/>
                </a:solidFill>
              </a:rPr>
              <a:t>라즈베리파이 </a:t>
            </a:r>
            <a:r>
              <a:rPr lang="en-US" altLang="ko-KR" sz="2200" dirty="0">
                <a:solidFill>
                  <a:srgbClr val="000000"/>
                </a:solidFill>
              </a:rPr>
              <a:t>3B+</a:t>
            </a:r>
            <a:r>
              <a:rPr lang="ko-KR" altLang="en-US" sz="2200" dirty="0">
                <a:solidFill>
                  <a:srgbClr val="000000"/>
                </a:solidFill>
              </a:rPr>
              <a:t>와 기본 </a:t>
            </a:r>
            <a:r>
              <a:rPr lang="ko-KR" altLang="en-US" sz="2200" dirty="0" smtClean="0">
                <a:solidFill>
                  <a:srgbClr val="000000"/>
                </a:solidFill>
              </a:rPr>
              <a:t>액세서리 </a:t>
            </a:r>
            <a:r>
              <a:rPr lang="en-US" altLang="ko-KR" sz="2200" dirty="0" smtClean="0">
                <a:solidFill>
                  <a:srgbClr val="000000"/>
                </a:solidFill>
              </a:rPr>
              <a:t>8</a:t>
            </a:r>
            <a:r>
              <a:rPr lang="ko-KR" altLang="en-US" sz="2200" dirty="0">
                <a:solidFill>
                  <a:srgbClr val="000000"/>
                </a:solidFill>
              </a:rPr>
              <a:t>종 </a:t>
            </a:r>
            <a:r>
              <a:rPr lang="ko-KR" altLang="en-US" sz="2200" dirty="0" smtClean="0">
                <a:solidFill>
                  <a:srgbClr val="000000"/>
                </a:solidFill>
              </a:rPr>
              <a:t>포함</a:t>
            </a:r>
            <a:endParaRPr lang="en-US" altLang="ko-KR" sz="2200" dirty="0">
              <a:solidFill>
                <a:srgbClr val="000000"/>
              </a:solidFill>
            </a:endParaRPr>
          </a:p>
          <a:p>
            <a:pPr marL="742800" lvl="1" indent="-2856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2000" dirty="0" err="1" smtClean="0">
                <a:solidFill>
                  <a:srgbClr val="000000"/>
                </a:solidFill>
              </a:rPr>
              <a:t>Asdasd</a:t>
            </a:r>
            <a:endParaRPr lang="en-US" altLang="ko-KR" sz="2000" dirty="0" smtClean="0">
              <a:solidFill>
                <a:srgbClr val="000000"/>
              </a:solidFill>
            </a:endParaRPr>
          </a:p>
          <a:p>
            <a:pPr marL="742800" lvl="1" indent="-2856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2000" dirty="0" err="1" smtClean="0">
                <a:solidFill>
                  <a:srgbClr val="000000"/>
                </a:solidFill>
              </a:rPr>
              <a:t>Asd</a:t>
            </a:r>
            <a:endParaRPr lang="en-US" altLang="ko-KR" sz="2000" dirty="0" smtClean="0">
              <a:solidFill>
                <a:srgbClr val="000000"/>
              </a:solidFill>
            </a:endParaRPr>
          </a:p>
          <a:p>
            <a:pPr marL="742800" lvl="1" indent="-285600">
              <a:lnSpc>
                <a:spcPct val="130000"/>
              </a:lnSpc>
              <a:buFont typeface="Arial"/>
              <a:buChar char="•"/>
              <a:defRPr/>
            </a:pPr>
            <a:endParaRPr lang="en-US" altLang="ko-KR" sz="2200" dirty="0">
              <a:solidFill>
                <a:srgbClr val="000000"/>
              </a:solidFill>
            </a:endParaRPr>
          </a:p>
          <a:p>
            <a:pPr marL="285600" indent="-2856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2200" dirty="0" err="1" smtClean="0">
                <a:solidFill>
                  <a:srgbClr val="000000"/>
                </a:solidFill>
              </a:rPr>
              <a:t>ㅁㄴㅇㄴㅇㅁㄴ</a:t>
            </a:r>
            <a:endParaRPr lang="ko-KR" altLang="en-US" sz="2200" dirty="0" smtClean="0">
              <a:solidFill>
                <a:srgbClr val="000000"/>
              </a:solidFill>
            </a:endParaRPr>
          </a:p>
          <a:p>
            <a:pPr lvl="4">
              <a:lnSpc>
                <a:spcPct val="130000"/>
              </a:lnSpc>
              <a:defRPr/>
            </a:pPr>
            <a:endParaRPr lang="en-US" altLang="ko-KR" sz="2200" dirty="0" smtClean="0">
              <a:solidFill>
                <a:srgbClr val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2936"/>
            <a:ext cx="5883342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라즈베리파이 </a:t>
            </a:r>
            <a:r>
              <a:rPr lang="en-US" altLang="ko-KR" sz="3200" dirty="0">
                <a:solidFill>
                  <a:schemeClr val="bg1"/>
                </a:solidFill>
              </a:rPr>
              <a:t>3B+ </a:t>
            </a:r>
            <a:r>
              <a:rPr lang="ko-KR" altLang="en-US" sz="3200" dirty="0">
                <a:solidFill>
                  <a:schemeClr val="bg1"/>
                </a:solidFill>
              </a:rPr>
              <a:t>스타트키트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47589" y="1955403"/>
            <a:ext cx="3299502" cy="3641904"/>
          </a:xfrm>
          <a:prstGeom prst="rect">
            <a:avLst/>
          </a:prstGeom>
        </p:spPr>
      </p:pic>
      <p:sp>
        <p:nvSpPr>
          <p:cNvPr id="28" name="TextBox 30"/>
          <p:cNvSpPr txBox="1"/>
          <p:nvPr/>
        </p:nvSpPr>
        <p:spPr>
          <a:xfrm>
            <a:off x="663816" y="4797152"/>
            <a:ext cx="770485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ko-KR" altLang="en-US" sz="2000" dirty="0" smtClean="0">
                <a:solidFill>
                  <a:srgbClr val="000000"/>
                </a:solidFill>
              </a:rPr>
              <a:t>영국의 </a:t>
            </a:r>
            <a:r>
              <a:rPr lang="ko-KR" altLang="en-US" sz="2000" dirty="0" err="1" smtClean="0">
                <a:solidFill>
                  <a:srgbClr val="000000"/>
                </a:solidFill>
              </a:rPr>
              <a:t>라즈베</a:t>
            </a:r>
            <a:r>
              <a:rPr lang="ko-KR" altLang="en-US" sz="2000" dirty="0" smtClean="0">
                <a:solidFill>
                  <a:srgbClr val="000000"/>
                </a:solidFill>
              </a:rPr>
              <a:t> </a:t>
            </a:r>
            <a:r>
              <a:rPr lang="ko-KR" altLang="en-US" sz="2000" dirty="0">
                <a:solidFill>
                  <a:srgbClr val="000000"/>
                </a:solidFill>
              </a:rPr>
              <a:t>파이 </a:t>
            </a:r>
            <a:r>
              <a:rPr lang="ko-KR" altLang="en-US" sz="2000" dirty="0" smtClean="0">
                <a:solidFill>
                  <a:srgbClr val="000000"/>
                </a:solidFill>
              </a:rPr>
              <a:t>재단에서 개발한 </a:t>
            </a:r>
            <a:r>
              <a:rPr lang="ko-KR" altLang="en-US" sz="2000" dirty="0" err="1" smtClean="0">
                <a:solidFill>
                  <a:srgbClr val="000000"/>
                </a:solidFill>
              </a:rPr>
              <a:t>싱글보드</a:t>
            </a:r>
            <a:r>
              <a:rPr lang="ko-KR" altLang="en-US" sz="2000" dirty="0" smtClean="0">
                <a:solidFill>
                  <a:srgbClr val="000000"/>
                </a:solidFill>
              </a:rPr>
              <a:t> 컴퓨터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51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2936"/>
            <a:ext cx="4576894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라즈베리파이 운영체제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9" name="TextBox 30"/>
          <p:cNvSpPr txBox="1"/>
          <p:nvPr/>
        </p:nvSpPr>
        <p:spPr>
          <a:xfrm>
            <a:off x="623392" y="2236802"/>
            <a:ext cx="10297144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파이로 배우는 컴퓨터 아키텍처 –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에반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업튼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외 4명,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위키북스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(2017)</a:t>
            </a:r>
          </a:p>
        </p:txBody>
      </p:sp>
      <p:sp>
        <p:nvSpPr>
          <p:cNvPr id="50" name="TextBox 30"/>
          <p:cNvSpPr txBox="1"/>
          <p:nvPr/>
        </p:nvSpPr>
        <p:spPr>
          <a:xfrm>
            <a:off x="263350" y="1739960"/>
            <a:ext cx="9433048" cy="420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주교재</a:t>
            </a:r>
            <a:endParaRPr kumimoji="0" lang="ko-KR" altLang="en-US" sz="22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TextBox 30"/>
          <p:cNvSpPr txBox="1"/>
          <p:nvPr/>
        </p:nvSpPr>
        <p:spPr>
          <a:xfrm>
            <a:off x="262625" y="3614520"/>
            <a:ext cx="11384465" cy="4233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부교재</a:t>
            </a:r>
          </a:p>
        </p:txBody>
      </p:sp>
      <p:sp>
        <p:nvSpPr>
          <p:cNvPr id="59" name="TextBox 30"/>
          <p:cNvSpPr txBox="1"/>
          <p:nvPr/>
        </p:nvSpPr>
        <p:spPr>
          <a:xfrm>
            <a:off x="623392" y="4116575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사물인터넷을 위한 리눅스 프로그래밍 with 라즈베리 파이 - 서영진, 제이펍(2019)</a:t>
            </a:r>
          </a:p>
        </p:txBody>
      </p:sp>
      <p:sp>
        <p:nvSpPr>
          <p:cNvPr id="60" name="TextBox 30"/>
          <p:cNvSpPr txBox="1"/>
          <p:nvPr/>
        </p:nvSpPr>
        <p:spPr>
          <a:xfrm>
            <a:off x="623391" y="4516685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라즈베리파이로 시작하는 핸드메이드 IoT - 임근식, 비제이퍼블릭(2019)</a:t>
            </a:r>
          </a:p>
        </p:txBody>
      </p:sp>
      <p:sp>
        <p:nvSpPr>
          <p:cNvPr id="61" name="TextBox 30"/>
          <p:cNvSpPr txBox="1"/>
          <p:nvPr/>
        </p:nvSpPr>
        <p:spPr>
          <a:xfrm>
            <a:off x="623391" y="4905240"/>
            <a:ext cx="9937104" cy="395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OpenCV 4로 배우는 컴퓨터 비전과 머신 러닝 - 황선규, 길벗(2019)</a:t>
            </a:r>
          </a:p>
        </p:txBody>
      </p:sp>
      <p:sp>
        <p:nvSpPr>
          <p:cNvPr id="62" name="TextBox 30"/>
          <p:cNvSpPr txBox="1"/>
          <p:nvPr/>
        </p:nvSpPr>
        <p:spPr>
          <a:xfrm>
            <a:off x="623390" y="5305350"/>
            <a:ext cx="9937104" cy="39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lvl="0" indent="-2856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임베디드 리눅스 시스템 개발 및 응용 - 최무영 외 1명, 생능출판사(2020)</a:t>
            </a:r>
          </a:p>
        </p:txBody>
      </p:sp>
      <p:sp>
        <p:nvSpPr>
          <p:cNvPr id="63" name="TextBox 30"/>
          <p:cNvSpPr txBox="1"/>
          <p:nvPr/>
        </p:nvSpPr>
        <p:spPr>
          <a:xfrm>
            <a:off x="623391" y="2636912"/>
            <a:ext cx="7704857" cy="3901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실습 자료는 추후 공지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782064" y="6355458"/>
            <a:ext cx="940993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1568" y="6355458"/>
            <a:ext cx="9409936" cy="504056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1568" y="0"/>
            <a:ext cx="9409936" cy="12048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40" y="552936"/>
            <a:ext cx="3756156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라즈비안</a:t>
            </a:r>
            <a:r>
              <a:rPr lang="ko-KR" altLang="en-US" sz="3200" dirty="0" smtClean="0">
                <a:solidFill>
                  <a:schemeClr val="bg1"/>
                </a:solidFill>
              </a:rPr>
              <a:t> 설치하기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08368" y="3592"/>
            <a:ext cx="2783632" cy="1201234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601C26D-0475-459D-A432-524B877A6E9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50" name="TextBox 30"/>
          <p:cNvSpPr txBox="1"/>
          <p:nvPr/>
        </p:nvSpPr>
        <p:spPr>
          <a:xfrm>
            <a:off x="263350" y="1739960"/>
            <a:ext cx="11161242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200" dirty="0" smtClean="0">
                <a:solidFill>
                  <a:srgbClr val="000000"/>
                </a:solidFill>
                <a:ea typeface="맑은 고딕"/>
                <a:cs typeface="맑은 고딕"/>
              </a:rPr>
              <a:t>NOOBS </a:t>
            </a:r>
            <a:r>
              <a:rPr lang="ko-KR" altLang="en-US" sz="2200" dirty="0" smtClean="0">
                <a:solidFill>
                  <a:srgbClr val="000000"/>
                </a:solidFill>
                <a:ea typeface="맑은 고딕"/>
                <a:cs typeface="맑은 고딕"/>
              </a:rPr>
              <a:t>사용하기</a:t>
            </a:r>
            <a:endParaRPr kumimoji="0" lang="ko-KR" altLang="en-US" sz="22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921</Words>
  <Application>Microsoft Office PowerPoint</Application>
  <PresentationFormat>와이드스크린</PresentationFormat>
  <Paragraphs>265</Paragraphs>
  <Slides>26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Tmon몬소리OTF Black</vt:lpstr>
      <vt:lpstr>굴림</vt:lpstr>
      <vt:lpstr>나눔스퀘어_ac Bold</vt:lpstr>
      <vt:lpstr>맑은 고딕</vt:lpstr>
      <vt:lpstr>Arial</vt:lpstr>
      <vt:lpstr>Arial Rounded MT Bold</vt:lpstr>
      <vt:lpstr>Calibri</vt:lpstr>
      <vt:lpstr>Times New Roman</vt:lpstr>
      <vt:lpstr>Office 테마</vt:lpstr>
      <vt:lpstr>PowerPoint 프레젠테이션</vt:lpstr>
      <vt:lpstr>라즈베리파이 소개</vt:lpstr>
      <vt:lpstr>아두이노 vs 라즈베리파이</vt:lpstr>
      <vt:lpstr>아두이노 vs 라즈베리파이</vt:lpstr>
      <vt:lpstr>실습 장비 소개</vt:lpstr>
      <vt:lpstr>라즈베리파이 3B+ 스타트키트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ykjung</dc:creator>
  <cp:lastModifiedBy>Windows 사용자</cp:lastModifiedBy>
  <cp:revision>234</cp:revision>
  <dcterms:created xsi:type="dcterms:W3CDTF">2020-11-09T07:12:16Z</dcterms:created>
  <dcterms:modified xsi:type="dcterms:W3CDTF">2021-03-30T09:02:30Z</dcterms:modified>
  <cp:version/>
</cp:coreProperties>
</file>